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5" r:id="rId3"/>
    <p:sldMasterId id="2147483698" r:id="rId4"/>
  </p:sldMasterIdLst>
  <p:notesMasterIdLst>
    <p:notesMasterId r:id="rId64"/>
  </p:notesMasterIdLst>
  <p:sldIdLst>
    <p:sldId id="257" r:id="rId5"/>
    <p:sldId id="258" r:id="rId6"/>
    <p:sldId id="259" r:id="rId7"/>
    <p:sldId id="260" r:id="rId8"/>
    <p:sldId id="264" r:id="rId9"/>
    <p:sldId id="268" r:id="rId10"/>
    <p:sldId id="269" r:id="rId11"/>
    <p:sldId id="270" r:id="rId12"/>
    <p:sldId id="298" r:id="rId13"/>
    <p:sldId id="271" r:id="rId14"/>
    <p:sldId id="299" r:id="rId15"/>
    <p:sldId id="272" r:id="rId16"/>
    <p:sldId id="300" r:id="rId17"/>
    <p:sldId id="273" r:id="rId18"/>
    <p:sldId id="301" r:id="rId19"/>
    <p:sldId id="302" r:id="rId20"/>
    <p:sldId id="274" r:id="rId21"/>
    <p:sldId id="303" r:id="rId22"/>
    <p:sldId id="275" r:id="rId23"/>
    <p:sldId id="304" r:id="rId24"/>
    <p:sldId id="276" r:id="rId25"/>
    <p:sldId id="305" r:id="rId26"/>
    <p:sldId id="277" r:id="rId27"/>
    <p:sldId id="306" r:id="rId28"/>
    <p:sldId id="278" r:id="rId29"/>
    <p:sldId id="307" r:id="rId30"/>
    <p:sldId id="279" r:id="rId31"/>
    <p:sldId id="308" r:id="rId32"/>
    <p:sldId id="280" r:id="rId33"/>
    <p:sldId id="309" r:id="rId34"/>
    <p:sldId id="310" r:id="rId35"/>
    <p:sldId id="311" r:id="rId36"/>
    <p:sldId id="282" r:id="rId37"/>
    <p:sldId id="283" r:id="rId38"/>
    <p:sldId id="312" r:id="rId39"/>
    <p:sldId id="284" r:id="rId40"/>
    <p:sldId id="313" r:id="rId41"/>
    <p:sldId id="285" r:id="rId42"/>
    <p:sldId id="314" r:id="rId43"/>
    <p:sldId id="286" r:id="rId44"/>
    <p:sldId id="315" r:id="rId45"/>
    <p:sldId id="287" r:id="rId46"/>
    <p:sldId id="316" r:id="rId47"/>
    <p:sldId id="288" r:id="rId48"/>
    <p:sldId id="317" r:id="rId49"/>
    <p:sldId id="289" r:id="rId50"/>
    <p:sldId id="318" r:id="rId51"/>
    <p:sldId id="290" r:id="rId52"/>
    <p:sldId id="319" r:id="rId53"/>
    <p:sldId id="320" r:id="rId54"/>
    <p:sldId id="291" r:id="rId55"/>
    <p:sldId id="321" r:id="rId56"/>
    <p:sldId id="292" r:id="rId57"/>
    <p:sldId id="322" r:id="rId58"/>
    <p:sldId id="293" r:id="rId59"/>
    <p:sldId id="323" r:id="rId60"/>
    <p:sldId id="294" r:id="rId61"/>
    <p:sldId id="324" r:id="rId62"/>
    <p:sldId id="267"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51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viewProps" Target="viewProp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C7A145-BCD4-4D61-809B-1F3E22A4E75B}" type="datetimeFigureOut">
              <a:rPr lang="en-US" smtClean="0"/>
              <a:t>5/17/2022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A099C5-7E94-4DA8-A7FE-BEAA819CC71B}" type="slidenum">
              <a:rPr lang="en-US" smtClean="0"/>
              <a:t>‹#›</a:t>
            </a:fld>
            <a:endParaRPr lang="en-US"/>
          </a:p>
        </p:txBody>
      </p:sp>
    </p:spTree>
    <p:extLst>
      <p:ext uri="{BB962C8B-B14F-4D97-AF65-F5344CB8AC3E}">
        <p14:creationId xmlns:p14="http://schemas.microsoft.com/office/powerpoint/2010/main" val="2412687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Slide Image Placeholder 1"/>
          <p:cNvSpPr>
            <a:spLocks noGrp="1" noRot="1" noChangeAspect="1" noTextEdit="1"/>
          </p:cNvSpPr>
          <p:nvPr>
            <p:ph type="sldImg"/>
          </p:nvPr>
        </p:nvSpPr>
        <p:spPr>
          <a:ln/>
        </p:spPr>
      </p:sp>
      <p:sp>
        <p:nvSpPr>
          <p:cNvPr id="548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4292"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B15C60E1-0250-445B-B22E-56764BFEFA37}" type="slidenum">
              <a:rPr lang="en-US" altLang="en-US" sz="1200" smtClean="0">
                <a:solidFill>
                  <a:prstClr val="black"/>
                </a:solidFill>
              </a:rPr>
              <a:pPr eaLnBrk="1" hangingPunct="1">
                <a:defRPr/>
              </a:pPr>
              <a:t>1</a:t>
            </a:fld>
            <a:endParaRPr lang="en-US" altLang="en-US" sz="120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Slide Image Placeholder 1"/>
          <p:cNvSpPr>
            <a:spLocks noGrp="1" noRot="1" noChangeAspect="1" noTextEdit="1"/>
          </p:cNvSpPr>
          <p:nvPr>
            <p:ph type="sldImg"/>
          </p:nvPr>
        </p:nvSpPr>
        <p:spPr>
          <a:ln/>
        </p:spPr>
      </p:sp>
      <p:sp>
        <p:nvSpPr>
          <p:cNvPr id="549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531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62F783C8-D386-443F-8CB6-B8AA90321457}" type="slidenum">
              <a:rPr lang="en-US" altLang="en-US" sz="1200" smtClean="0">
                <a:solidFill>
                  <a:prstClr val="black"/>
                </a:solidFill>
              </a:rPr>
              <a:pPr eaLnBrk="1" hangingPunct="1">
                <a:defRPr/>
              </a:pPr>
              <a:t>3</a:t>
            </a:fld>
            <a:endParaRPr lang="en-US" altLang="en-US" sz="120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Slide Image Placeholder 1"/>
          <p:cNvSpPr>
            <a:spLocks noGrp="1" noRot="1" noChangeAspect="1" noTextEdit="1"/>
          </p:cNvSpPr>
          <p:nvPr>
            <p:ph type="sldImg"/>
          </p:nvPr>
        </p:nvSpPr>
        <p:spPr>
          <a:ln/>
        </p:spPr>
      </p:sp>
      <p:sp>
        <p:nvSpPr>
          <p:cNvPr id="550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634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159EDB4C-B6B0-4C5B-B1F0-E5CE0956E8C8}" type="slidenum">
              <a:rPr lang="en-US" altLang="en-US" sz="1200" smtClean="0">
                <a:solidFill>
                  <a:prstClr val="black"/>
                </a:solidFill>
              </a:rPr>
              <a:pPr eaLnBrk="1" hangingPunct="1">
                <a:defRPr/>
              </a:pPr>
              <a:t>4</a:t>
            </a:fld>
            <a:endParaRPr lang="en-US" altLang="en-US" sz="120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Slide Image Placeholder 1"/>
          <p:cNvSpPr>
            <a:spLocks noGrp="1" noRot="1" noChangeAspect="1" noTextEdit="1"/>
          </p:cNvSpPr>
          <p:nvPr>
            <p:ph type="sldImg"/>
          </p:nvPr>
        </p:nvSpPr>
        <p:spPr>
          <a:ln/>
        </p:spPr>
      </p:sp>
      <p:sp>
        <p:nvSpPr>
          <p:cNvPr id="555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3043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2F529169-F9CA-41CA-BD99-AD42FDDE74E3}" type="slidenum">
              <a:rPr lang="en-US" altLang="en-US" sz="1200" smtClean="0">
                <a:solidFill>
                  <a:prstClr val="black"/>
                </a:solidFill>
              </a:rPr>
              <a:pPr eaLnBrk="1" hangingPunct="1">
                <a:defRPr/>
              </a:pPr>
              <a:t>5</a:t>
            </a:fld>
            <a:endParaRPr lang="en-US" altLang="en-US" sz="120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6DE443-9AF1-4D92-810B-A751F71AEB4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1770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F763F24-0031-40D1-A534-F40E9A7008C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21806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7D0F62-5D8F-4038-9B4F-1F8EBCCF808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86554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33CB85-FD0C-4FDA-B2E6-C22FF9C629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441505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512935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264418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335478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62085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931368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438130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0152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A1E9FDF-E1D1-434B-BD11-749BF29527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530993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342050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027803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296180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571166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6DE443-9AF1-4D92-810B-A751F71AEB4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249331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A1E9FDF-E1D1-434B-BD11-749BF29527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622560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DE1931-BA41-4173-ACEA-2071E1CB8D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496271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6849727-AEDC-4382-8D87-20DE4C5165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86228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F816655-B12E-48E0-A085-5A2F5863E9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554094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BEBC864-3F7E-49C6-8535-E4C24F46F25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54018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DE1931-BA41-4173-ACEA-2071E1CB8D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081201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E50E91B-06C9-4043-923A-F3D36721D72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548826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4B8D322-E1B9-40BC-8A01-597100BE19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028769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997C73-5CD3-49D9-A221-D82A008E123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5783768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F763F24-0031-40D1-A534-F40E9A7008C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605518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7D0F62-5D8F-4038-9B4F-1F8EBCCF808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1875175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33CB85-FD0C-4FDA-B2E6-C22FF9C629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3594279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6DE443-9AF1-4D92-810B-A751F71AEB4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9753221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A1E9FDF-E1D1-434B-BD11-749BF29527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706762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DE1931-BA41-4173-ACEA-2071E1CB8D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9452003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6849727-AEDC-4382-8D87-20DE4C5165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92201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6849727-AEDC-4382-8D87-20DE4C5165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5696830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F816655-B12E-48E0-A085-5A2F5863E9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770992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BEBC864-3F7E-49C6-8535-E4C24F46F25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0085555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E50E91B-06C9-4043-923A-F3D36721D72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3685677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4B8D322-E1B9-40BC-8A01-597100BE19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8887479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997C73-5CD3-49D9-A221-D82A008E123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3310206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F763F24-0031-40D1-A534-F40E9A7008C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1204058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7D0F62-5D8F-4038-9B4F-1F8EBCCF808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4090538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33CB85-FD0C-4FDA-B2E6-C22FF9C629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28840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F816655-B12E-48E0-A085-5A2F5863E9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63824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BEBC864-3F7E-49C6-8535-E4C24F46F25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34806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E50E91B-06C9-4043-923A-F3D36721D72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76397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4B8D322-E1B9-40BC-8A01-597100BE19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91764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997C73-5CD3-49D9-A221-D82A008E123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05492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fontAlgn="base">
              <a:spcBef>
                <a:spcPct val="0"/>
              </a:spcBef>
              <a:spcAft>
                <a:spcPct val="0"/>
              </a:spcAft>
              <a:defRPr/>
            </a:pPr>
            <a:fld id="{A8084B31-EF3C-417F-A2FC-5E1B88AAEF6C}"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8229063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5663247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fontAlgn="base">
              <a:spcBef>
                <a:spcPct val="0"/>
              </a:spcBef>
              <a:spcAft>
                <a:spcPct val="0"/>
              </a:spcAft>
              <a:defRPr/>
            </a:pPr>
            <a:fld id="{A8084B31-EF3C-417F-A2FC-5E1B88AAEF6C}"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24317231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fontAlgn="base">
              <a:spcBef>
                <a:spcPct val="0"/>
              </a:spcBef>
              <a:spcAft>
                <a:spcPct val="0"/>
              </a:spcAft>
              <a:defRPr/>
            </a:pPr>
            <a:fld id="{A8084B31-EF3C-417F-A2FC-5E1B88AAEF6C}"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90726890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990600" y="381000"/>
            <a:ext cx="7772400" cy="857250"/>
          </a:xfrm>
        </p:spPr>
        <p:txBody>
          <a:bodyPr/>
          <a:lstStyle/>
          <a:p>
            <a:r>
              <a:rPr lang="en-US" altLang="en-US"/>
              <a:t>Hi-Landers Ham Class</a:t>
            </a:r>
          </a:p>
        </p:txBody>
      </p:sp>
      <p:sp>
        <p:nvSpPr>
          <p:cNvPr id="2051" name="Subtitle 2"/>
          <p:cNvSpPr>
            <a:spLocks noGrp="1"/>
          </p:cNvSpPr>
          <p:nvPr>
            <p:ph type="subTitle" idx="1"/>
          </p:nvPr>
        </p:nvSpPr>
        <p:spPr>
          <a:xfrm>
            <a:off x="1143000" y="5410200"/>
            <a:ext cx="6400800" cy="1219200"/>
          </a:xfrm>
        </p:spPr>
        <p:txBody>
          <a:bodyPr/>
          <a:lstStyle/>
          <a:p>
            <a:r>
              <a:rPr lang="en-US" altLang="en-US"/>
              <a:t>Instructed by Rich Bugarin W6EC</a:t>
            </a:r>
          </a:p>
        </p:txBody>
      </p:sp>
      <p:pic>
        <p:nvPicPr>
          <p:cNvPr id="2052" name="Picture 2" descr="C:\Documents and Settings\Rich Bugarin\My Documents\Rich\4x4\Hi-Landers\Art\Hi-Landers Logo 90dp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066800"/>
            <a:ext cx="4271963" cy="423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77584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T4A02</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should be considered when selecting an accessory SWR meter?</a:t>
            </a:r>
          </a:p>
          <a:p>
            <a:pPr>
              <a:buFontTx/>
              <a:buNone/>
            </a:pPr>
            <a:r>
              <a:rPr lang="en-US" altLang="en-US" dirty="0"/>
              <a:t>A. The frequency and power level at which the measurements will be made</a:t>
            </a:r>
          </a:p>
          <a:p>
            <a:pPr>
              <a:buFontTx/>
              <a:buNone/>
            </a:pPr>
            <a:r>
              <a:rPr lang="en-US" altLang="en-US" dirty="0"/>
              <a:t>B. The distance that the meter will be located from the antenna</a:t>
            </a:r>
          </a:p>
          <a:p>
            <a:pPr>
              <a:buFontTx/>
              <a:buNone/>
            </a:pPr>
            <a:r>
              <a:rPr lang="en-US" altLang="en-US" dirty="0"/>
              <a:t>C. The types of modulation being used at the station</a:t>
            </a:r>
          </a:p>
          <a:p>
            <a:pPr>
              <a:buFontTx/>
              <a:buNone/>
            </a:pPr>
            <a:r>
              <a:rPr lang="en-US" altLang="en-US" dirty="0"/>
              <a:t>D. All these choices are correct</a:t>
            </a:r>
          </a:p>
        </p:txBody>
      </p:sp>
    </p:spTree>
    <p:extLst>
      <p:ext uri="{BB962C8B-B14F-4D97-AF65-F5344CB8AC3E}">
        <p14:creationId xmlns:p14="http://schemas.microsoft.com/office/powerpoint/2010/main" val="63092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T4A02</a:t>
            </a:r>
            <a:endParaRPr lang="en-US" dirty="0"/>
          </a:p>
        </p:txBody>
      </p:sp>
      <p:sp>
        <p:nvSpPr>
          <p:cNvPr id="3" name="Content Placeholder 2"/>
          <p:cNvSpPr>
            <a:spLocks noGrp="1"/>
          </p:cNvSpPr>
          <p:nvPr>
            <p:ph idx="1"/>
          </p:nvPr>
        </p:nvSpPr>
        <p:spPr>
          <a:xfrm>
            <a:off x="457200" y="1600200"/>
            <a:ext cx="8229600" cy="4983162"/>
          </a:xfrm>
        </p:spPr>
        <p:txBody>
          <a:bodyPr/>
          <a:lstStyle/>
          <a:p>
            <a:pPr>
              <a:buFontTx/>
              <a:buNone/>
            </a:pPr>
            <a:r>
              <a:rPr lang="en-US" altLang="en-US" dirty="0"/>
              <a:t>Which of the following should be considered when selecting an accessory SWR meter?</a:t>
            </a:r>
          </a:p>
          <a:p>
            <a:pPr>
              <a:buFontTx/>
              <a:buNone/>
            </a:pPr>
            <a:r>
              <a:rPr lang="en-US" altLang="en-US" dirty="0"/>
              <a:t>A. The frequency and power level at which the measurements will be made</a:t>
            </a:r>
          </a:p>
          <a:p>
            <a:pPr>
              <a:buFontTx/>
              <a:buNone/>
            </a:pPr>
            <a:r>
              <a:rPr lang="en-US" altLang="en-US" dirty="0">
                <a:solidFill>
                  <a:schemeClr val="bg1">
                    <a:lumMod val="75000"/>
                  </a:schemeClr>
                </a:solidFill>
              </a:rPr>
              <a:t>B. The distance that the meter will be located from the antenna</a:t>
            </a:r>
          </a:p>
          <a:p>
            <a:pPr>
              <a:buFontTx/>
              <a:buNone/>
            </a:pPr>
            <a:r>
              <a:rPr lang="en-US" altLang="en-US" dirty="0">
                <a:solidFill>
                  <a:schemeClr val="bg1">
                    <a:lumMod val="75000"/>
                  </a:schemeClr>
                </a:solidFill>
              </a:rPr>
              <a:t>C. The types of modulation being used at the station</a:t>
            </a:r>
          </a:p>
          <a:p>
            <a:pPr>
              <a:buFontTx/>
              <a:buNone/>
            </a:pPr>
            <a:r>
              <a:rPr lang="en-US" altLang="en-US" dirty="0">
                <a:solidFill>
                  <a:schemeClr val="bg1">
                    <a:lumMod val="50000"/>
                  </a:schemeClr>
                </a:solidFill>
              </a:rPr>
              <a:t>D. All these choices are correct</a:t>
            </a:r>
          </a:p>
        </p:txBody>
      </p:sp>
    </p:spTree>
    <p:extLst>
      <p:ext uri="{BB962C8B-B14F-4D97-AF65-F5344CB8AC3E}">
        <p14:creationId xmlns:p14="http://schemas.microsoft.com/office/powerpoint/2010/main" val="3824347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T4A03</a:t>
            </a:r>
            <a:endParaRPr lang="en-US" dirty="0"/>
          </a:p>
        </p:txBody>
      </p:sp>
      <p:sp>
        <p:nvSpPr>
          <p:cNvPr id="3" name="Content Placeholder 2"/>
          <p:cNvSpPr>
            <a:spLocks noGrp="1"/>
          </p:cNvSpPr>
          <p:nvPr>
            <p:ph idx="1"/>
          </p:nvPr>
        </p:nvSpPr>
        <p:spPr>
          <a:xfrm>
            <a:off x="457200" y="1600200"/>
            <a:ext cx="8229600" cy="4525963"/>
          </a:xfrm>
        </p:spPr>
        <p:txBody>
          <a:bodyPr/>
          <a:lstStyle/>
          <a:p>
            <a:pPr>
              <a:buFontTx/>
              <a:buNone/>
            </a:pPr>
            <a:r>
              <a:rPr lang="en-US" altLang="en-US" dirty="0"/>
              <a:t>Why are short, heavy-gauge wires used for a transceiver’s DC power connection?</a:t>
            </a:r>
          </a:p>
          <a:p>
            <a:pPr>
              <a:buFontTx/>
              <a:buNone/>
            </a:pPr>
            <a:r>
              <a:rPr lang="en-US" altLang="en-US" dirty="0"/>
              <a:t>A. To minimize voltage drop when transmitting</a:t>
            </a:r>
          </a:p>
          <a:p>
            <a:pPr>
              <a:buFontTx/>
              <a:buNone/>
            </a:pPr>
            <a:r>
              <a:rPr lang="en-US" altLang="en-US" dirty="0"/>
              <a:t>B. To provide a good counterpoise for the antenna</a:t>
            </a:r>
          </a:p>
          <a:p>
            <a:pPr>
              <a:buFontTx/>
              <a:buNone/>
            </a:pPr>
            <a:r>
              <a:rPr lang="en-US" altLang="en-US" dirty="0"/>
              <a:t>C. To avoid RF interference</a:t>
            </a:r>
          </a:p>
          <a:p>
            <a:pPr>
              <a:buFontTx/>
              <a:buNone/>
            </a:pPr>
            <a:r>
              <a:rPr lang="en-US" altLang="en-US" dirty="0"/>
              <a:t>D. All these choices are correct</a:t>
            </a:r>
          </a:p>
        </p:txBody>
      </p:sp>
    </p:spTree>
    <p:extLst>
      <p:ext uri="{BB962C8B-B14F-4D97-AF65-F5344CB8AC3E}">
        <p14:creationId xmlns:p14="http://schemas.microsoft.com/office/powerpoint/2010/main" val="684864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T4A03</a:t>
            </a:r>
            <a:endParaRPr lang="en-US" dirty="0"/>
          </a:p>
        </p:txBody>
      </p:sp>
      <p:sp>
        <p:nvSpPr>
          <p:cNvPr id="3" name="Content Placeholder 2"/>
          <p:cNvSpPr>
            <a:spLocks noGrp="1"/>
          </p:cNvSpPr>
          <p:nvPr>
            <p:ph idx="1"/>
          </p:nvPr>
        </p:nvSpPr>
        <p:spPr>
          <a:xfrm>
            <a:off x="457200" y="1600200"/>
            <a:ext cx="8229600" cy="4525963"/>
          </a:xfrm>
        </p:spPr>
        <p:txBody>
          <a:bodyPr/>
          <a:lstStyle/>
          <a:p>
            <a:pPr>
              <a:buFontTx/>
              <a:buNone/>
            </a:pPr>
            <a:r>
              <a:rPr lang="en-US" altLang="en-US" dirty="0"/>
              <a:t>Why are short, heavy-gauge wires used for a transceiver’s DC power connection?</a:t>
            </a:r>
          </a:p>
          <a:p>
            <a:pPr>
              <a:buFontTx/>
              <a:buNone/>
            </a:pPr>
            <a:r>
              <a:rPr lang="en-US" altLang="en-US" dirty="0"/>
              <a:t>A. To minimize voltage drop when transmitting</a:t>
            </a:r>
          </a:p>
          <a:p>
            <a:pPr>
              <a:buFontTx/>
              <a:buNone/>
            </a:pPr>
            <a:r>
              <a:rPr lang="en-US" altLang="en-US" dirty="0">
                <a:solidFill>
                  <a:schemeClr val="bg1">
                    <a:lumMod val="75000"/>
                  </a:schemeClr>
                </a:solidFill>
              </a:rPr>
              <a:t>B. To provide a good counterpoise for the antenna</a:t>
            </a:r>
          </a:p>
          <a:p>
            <a:pPr>
              <a:buFontTx/>
              <a:buNone/>
            </a:pPr>
            <a:r>
              <a:rPr lang="en-US" altLang="en-US" dirty="0">
                <a:solidFill>
                  <a:schemeClr val="bg1">
                    <a:lumMod val="75000"/>
                  </a:schemeClr>
                </a:solidFill>
              </a:rPr>
              <a:t>C. To avoid RF interference</a:t>
            </a:r>
          </a:p>
          <a:p>
            <a:pPr>
              <a:buFontTx/>
              <a:buNone/>
            </a:pPr>
            <a:r>
              <a:rPr lang="en-US" altLang="en-US" dirty="0">
                <a:solidFill>
                  <a:schemeClr val="bg1">
                    <a:lumMod val="75000"/>
                  </a:schemeClr>
                </a:solidFill>
              </a:rPr>
              <a:t>D. All these choices are correct</a:t>
            </a:r>
          </a:p>
        </p:txBody>
      </p:sp>
    </p:spTree>
    <p:extLst>
      <p:ext uri="{BB962C8B-B14F-4D97-AF65-F5344CB8AC3E}">
        <p14:creationId xmlns:p14="http://schemas.microsoft.com/office/powerpoint/2010/main" val="33515359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T4A04</a:t>
            </a:r>
            <a:endParaRPr lang="en-US" dirty="0"/>
          </a:p>
        </p:txBody>
      </p:sp>
      <p:sp>
        <p:nvSpPr>
          <p:cNvPr id="3" name="Content Placeholder 2"/>
          <p:cNvSpPr>
            <a:spLocks noGrp="1"/>
          </p:cNvSpPr>
          <p:nvPr>
            <p:ph idx="1"/>
          </p:nvPr>
        </p:nvSpPr>
        <p:spPr>
          <a:xfrm>
            <a:off x="457200" y="1295400"/>
            <a:ext cx="8229600" cy="5181600"/>
          </a:xfrm>
        </p:spPr>
        <p:txBody>
          <a:bodyPr/>
          <a:lstStyle/>
          <a:p>
            <a:pPr>
              <a:buFontTx/>
              <a:buNone/>
            </a:pPr>
            <a:r>
              <a:rPr lang="en-US" altLang="en-US" sz="2800" dirty="0"/>
              <a:t>How are the transceiver audio input and output connected in a station configured to operate using FT8?</a:t>
            </a:r>
          </a:p>
          <a:p>
            <a:pPr>
              <a:buFontTx/>
              <a:buNone/>
            </a:pPr>
            <a:r>
              <a:rPr lang="en-US" altLang="en-US" sz="2800" dirty="0"/>
              <a:t>A. To a computer running a terminal program and connected to a terminal node controller unit</a:t>
            </a:r>
          </a:p>
          <a:p>
            <a:pPr>
              <a:buFontTx/>
              <a:buNone/>
            </a:pPr>
            <a:r>
              <a:rPr lang="en-US" altLang="en-US" sz="2800" dirty="0"/>
              <a:t>B. To the audio input and output of a computer running WSJT-X software</a:t>
            </a:r>
          </a:p>
          <a:p>
            <a:pPr>
              <a:buFontTx/>
              <a:buNone/>
            </a:pPr>
            <a:r>
              <a:rPr lang="en-US" altLang="en-US" sz="2800" dirty="0"/>
              <a:t>C. To an FT8 conversion unit, a keyboard, and a computer monitor </a:t>
            </a:r>
          </a:p>
          <a:p>
            <a:pPr>
              <a:buFontTx/>
              <a:buNone/>
            </a:pPr>
            <a:r>
              <a:rPr lang="en-US" altLang="en-US" sz="2800" dirty="0"/>
              <a:t>D. To a computer connected to the FT8converter.com website</a:t>
            </a:r>
          </a:p>
        </p:txBody>
      </p:sp>
    </p:spTree>
    <p:extLst>
      <p:ext uri="{BB962C8B-B14F-4D97-AF65-F5344CB8AC3E}">
        <p14:creationId xmlns:p14="http://schemas.microsoft.com/office/powerpoint/2010/main" val="32404016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T4A04</a:t>
            </a:r>
            <a:endParaRPr lang="en-US" dirty="0"/>
          </a:p>
        </p:txBody>
      </p:sp>
      <p:sp>
        <p:nvSpPr>
          <p:cNvPr id="3" name="Content Placeholder 2"/>
          <p:cNvSpPr>
            <a:spLocks noGrp="1"/>
          </p:cNvSpPr>
          <p:nvPr>
            <p:ph idx="1"/>
          </p:nvPr>
        </p:nvSpPr>
        <p:spPr>
          <a:xfrm>
            <a:off x="457200" y="1295400"/>
            <a:ext cx="8229600" cy="5181600"/>
          </a:xfrm>
        </p:spPr>
        <p:txBody>
          <a:bodyPr/>
          <a:lstStyle/>
          <a:p>
            <a:pPr>
              <a:buFontTx/>
              <a:buNone/>
            </a:pPr>
            <a:r>
              <a:rPr lang="en-US" altLang="en-US" sz="2800" dirty="0"/>
              <a:t>How are the transceiver audio input and output connected in a station configured to operate using FT8?</a:t>
            </a:r>
          </a:p>
          <a:p>
            <a:pPr>
              <a:buFontTx/>
              <a:buNone/>
            </a:pPr>
            <a:r>
              <a:rPr lang="en-US" altLang="en-US" sz="2800" dirty="0">
                <a:solidFill>
                  <a:schemeClr val="bg1">
                    <a:lumMod val="75000"/>
                  </a:schemeClr>
                </a:solidFill>
              </a:rPr>
              <a:t>A. To a computer running a terminal program and connected to a terminal node controller unit</a:t>
            </a:r>
          </a:p>
          <a:p>
            <a:pPr>
              <a:buFontTx/>
              <a:buNone/>
            </a:pPr>
            <a:r>
              <a:rPr lang="en-US" altLang="en-US" sz="2800" dirty="0"/>
              <a:t>B. To the audio input and output of a computer running WSJT-X software</a:t>
            </a:r>
          </a:p>
          <a:p>
            <a:pPr>
              <a:buFontTx/>
              <a:buNone/>
            </a:pPr>
            <a:r>
              <a:rPr lang="en-US" altLang="en-US" sz="2800" dirty="0">
                <a:solidFill>
                  <a:schemeClr val="bg1">
                    <a:lumMod val="75000"/>
                  </a:schemeClr>
                </a:solidFill>
              </a:rPr>
              <a:t>C. To an FT8 conversion unit, a keyboard, and a computer monitor </a:t>
            </a:r>
          </a:p>
          <a:p>
            <a:pPr>
              <a:buFontTx/>
              <a:buNone/>
            </a:pPr>
            <a:r>
              <a:rPr lang="en-US" altLang="en-US" sz="2800" dirty="0">
                <a:solidFill>
                  <a:schemeClr val="bg1">
                    <a:lumMod val="75000"/>
                  </a:schemeClr>
                </a:solidFill>
              </a:rPr>
              <a:t>D. To a computer connected to the FT8converter.com website 	</a:t>
            </a:r>
            <a:r>
              <a:rPr lang="en-US" altLang="en-US" sz="2800" dirty="0">
                <a:solidFill>
                  <a:schemeClr val="accent2"/>
                </a:solidFill>
              </a:rPr>
              <a:t>(See next slide)</a:t>
            </a:r>
          </a:p>
        </p:txBody>
      </p:sp>
    </p:spTree>
    <p:extLst>
      <p:ext uri="{BB962C8B-B14F-4D97-AF65-F5344CB8AC3E}">
        <p14:creationId xmlns:p14="http://schemas.microsoft.com/office/powerpoint/2010/main" val="35258207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8D0F3-C1C5-2F5F-21D6-9307A54EC1C4}"/>
              </a:ext>
            </a:extLst>
          </p:cNvPr>
          <p:cNvSpPr>
            <a:spLocks noGrp="1"/>
          </p:cNvSpPr>
          <p:nvPr>
            <p:ph type="title"/>
          </p:nvPr>
        </p:nvSpPr>
        <p:spPr/>
        <p:txBody>
          <a:bodyPr/>
          <a:lstStyle/>
          <a:p>
            <a:r>
              <a:rPr lang="en-US" dirty="0">
                <a:solidFill>
                  <a:schemeClr val="accent2"/>
                </a:solidFill>
              </a:rPr>
              <a:t>What is FT8?</a:t>
            </a:r>
          </a:p>
        </p:txBody>
      </p:sp>
      <p:sp>
        <p:nvSpPr>
          <p:cNvPr id="3" name="Content Placeholder 2">
            <a:extLst>
              <a:ext uri="{FF2B5EF4-FFF2-40B4-BE49-F238E27FC236}">
                <a16:creationId xmlns:a16="http://schemas.microsoft.com/office/drawing/2014/main" id="{7B4572C0-5506-38ED-DDEA-646C8931FADD}"/>
              </a:ext>
            </a:extLst>
          </p:cNvPr>
          <p:cNvSpPr>
            <a:spLocks noGrp="1"/>
          </p:cNvSpPr>
          <p:nvPr>
            <p:ph idx="1"/>
          </p:nvPr>
        </p:nvSpPr>
        <p:spPr>
          <a:xfrm>
            <a:off x="304801" y="1166019"/>
            <a:ext cx="4572000" cy="5691981"/>
          </a:xfrm>
        </p:spPr>
        <p:txBody>
          <a:bodyPr/>
          <a:lstStyle/>
          <a:p>
            <a:pPr marL="0" indent="0">
              <a:buNone/>
            </a:pPr>
            <a:r>
              <a:rPr lang="en-US" sz="2400" dirty="0">
                <a:solidFill>
                  <a:schemeClr val="accent2"/>
                </a:solidFill>
              </a:rPr>
              <a:t>FT8 is one of the many digital modes often referred to as sound card modes (SCM) because they utilize a computer’s sound card to bring in audio from your radio to be processed by software to decode the information embedded in the signal. Conversely, when you want to transmit, the software encodes your message into audio tones that are sent out via your sound card to your radio’s audio or Mic input.</a:t>
            </a:r>
          </a:p>
        </p:txBody>
      </p:sp>
      <p:pic>
        <p:nvPicPr>
          <p:cNvPr id="4" name="Picture 3">
            <a:extLst>
              <a:ext uri="{FF2B5EF4-FFF2-40B4-BE49-F238E27FC236}">
                <a16:creationId xmlns:a16="http://schemas.microsoft.com/office/drawing/2014/main" id="{3ED2FB0D-B903-5A8C-7BF6-2347106F83E8}"/>
              </a:ext>
            </a:extLst>
          </p:cNvPr>
          <p:cNvPicPr>
            <a:picLocks noChangeAspect="1"/>
          </p:cNvPicPr>
          <p:nvPr/>
        </p:nvPicPr>
        <p:blipFill>
          <a:blip r:embed="rId2"/>
          <a:stretch>
            <a:fillRect/>
          </a:stretch>
        </p:blipFill>
        <p:spPr>
          <a:xfrm>
            <a:off x="4876801" y="2449482"/>
            <a:ext cx="4267199" cy="4306042"/>
          </a:xfrm>
          <a:prstGeom prst="rect">
            <a:avLst/>
          </a:prstGeom>
        </p:spPr>
      </p:pic>
      <p:sp>
        <p:nvSpPr>
          <p:cNvPr id="5" name="TextBox 4">
            <a:extLst>
              <a:ext uri="{FF2B5EF4-FFF2-40B4-BE49-F238E27FC236}">
                <a16:creationId xmlns:a16="http://schemas.microsoft.com/office/drawing/2014/main" id="{C5B042AF-DB6D-02DE-0048-64AD59FEDD40}"/>
              </a:ext>
            </a:extLst>
          </p:cNvPr>
          <p:cNvSpPr txBox="1"/>
          <p:nvPr/>
        </p:nvSpPr>
        <p:spPr>
          <a:xfrm>
            <a:off x="4876801" y="1925875"/>
            <a:ext cx="4267199" cy="400110"/>
          </a:xfrm>
          <a:prstGeom prst="rect">
            <a:avLst/>
          </a:prstGeom>
          <a:noFill/>
        </p:spPr>
        <p:txBody>
          <a:bodyPr wrap="square" rtlCol="0">
            <a:spAutoFit/>
          </a:bodyPr>
          <a:lstStyle/>
          <a:p>
            <a:r>
              <a:rPr lang="en-US" sz="2000" b="1" dirty="0">
                <a:solidFill>
                  <a:schemeClr val="accent2"/>
                </a:solidFill>
              </a:rPr>
              <a:t>Screen shot of WSJT-X software</a:t>
            </a:r>
          </a:p>
        </p:txBody>
      </p:sp>
    </p:spTree>
    <p:extLst>
      <p:ext uri="{BB962C8B-B14F-4D97-AF65-F5344CB8AC3E}">
        <p14:creationId xmlns:p14="http://schemas.microsoft.com/office/powerpoint/2010/main" val="32000701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T4A05</a:t>
            </a:r>
            <a:endParaRPr lang="en-US" dirty="0"/>
          </a:p>
        </p:txBody>
      </p:sp>
      <p:sp>
        <p:nvSpPr>
          <p:cNvPr id="3" name="Content Placeholder 2"/>
          <p:cNvSpPr>
            <a:spLocks noGrp="1"/>
          </p:cNvSpPr>
          <p:nvPr>
            <p:ph idx="1"/>
          </p:nvPr>
        </p:nvSpPr>
        <p:spPr>
          <a:xfrm>
            <a:off x="457200" y="1600200"/>
            <a:ext cx="8229600" cy="4983162"/>
          </a:xfrm>
        </p:spPr>
        <p:txBody>
          <a:bodyPr/>
          <a:lstStyle/>
          <a:p>
            <a:pPr>
              <a:buFontTx/>
              <a:buNone/>
            </a:pPr>
            <a:r>
              <a:rPr lang="en-US" altLang="en-US" dirty="0"/>
              <a:t>Where should an RF power meter be installed?</a:t>
            </a:r>
          </a:p>
          <a:p>
            <a:pPr>
              <a:buFontTx/>
              <a:buNone/>
            </a:pPr>
            <a:r>
              <a:rPr lang="en-US" altLang="en-US" dirty="0"/>
              <a:t>A. In the feed line, between the transmitter and antenna</a:t>
            </a:r>
          </a:p>
          <a:p>
            <a:pPr>
              <a:buFontTx/>
              <a:buNone/>
            </a:pPr>
            <a:r>
              <a:rPr lang="en-US" altLang="en-US" dirty="0"/>
              <a:t>B. At the power supply output</a:t>
            </a:r>
          </a:p>
          <a:p>
            <a:pPr>
              <a:buFontTx/>
              <a:buNone/>
            </a:pPr>
            <a:r>
              <a:rPr lang="en-US" altLang="en-US" dirty="0"/>
              <a:t>C. In parallel with the push-to-talk line and the antenna</a:t>
            </a:r>
          </a:p>
          <a:p>
            <a:pPr>
              <a:buFontTx/>
              <a:buNone/>
            </a:pPr>
            <a:r>
              <a:rPr lang="en-US" altLang="en-US" dirty="0"/>
              <a:t>D. In the power supply cable, as close as possible to the radio</a:t>
            </a:r>
          </a:p>
        </p:txBody>
      </p:sp>
    </p:spTree>
    <p:extLst>
      <p:ext uri="{BB962C8B-B14F-4D97-AF65-F5344CB8AC3E}">
        <p14:creationId xmlns:p14="http://schemas.microsoft.com/office/powerpoint/2010/main" val="2838609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T4A05</a:t>
            </a:r>
            <a:endParaRPr lang="en-US" dirty="0"/>
          </a:p>
        </p:txBody>
      </p:sp>
      <p:sp>
        <p:nvSpPr>
          <p:cNvPr id="3" name="Content Placeholder 2"/>
          <p:cNvSpPr>
            <a:spLocks noGrp="1"/>
          </p:cNvSpPr>
          <p:nvPr>
            <p:ph idx="1"/>
          </p:nvPr>
        </p:nvSpPr>
        <p:spPr>
          <a:xfrm>
            <a:off x="457200" y="1600200"/>
            <a:ext cx="8229600" cy="4983162"/>
          </a:xfrm>
        </p:spPr>
        <p:txBody>
          <a:bodyPr/>
          <a:lstStyle/>
          <a:p>
            <a:pPr>
              <a:buFontTx/>
              <a:buNone/>
            </a:pPr>
            <a:r>
              <a:rPr lang="en-US" altLang="en-US" dirty="0"/>
              <a:t>Where should an RF power meter be installed?</a:t>
            </a:r>
          </a:p>
          <a:p>
            <a:pPr>
              <a:buFontTx/>
              <a:buNone/>
            </a:pPr>
            <a:r>
              <a:rPr lang="en-US" altLang="en-US" dirty="0"/>
              <a:t>A. In the feed line, between the transmitter and antenna</a:t>
            </a:r>
          </a:p>
          <a:p>
            <a:pPr>
              <a:buFontTx/>
              <a:buNone/>
            </a:pPr>
            <a:r>
              <a:rPr lang="en-US" altLang="en-US" dirty="0">
                <a:solidFill>
                  <a:schemeClr val="bg1">
                    <a:lumMod val="75000"/>
                  </a:schemeClr>
                </a:solidFill>
              </a:rPr>
              <a:t>B. At the power supply output</a:t>
            </a:r>
          </a:p>
          <a:p>
            <a:pPr>
              <a:buFontTx/>
              <a:buNone/>
            </a:pPr>
            <a:r>
              <a:rPr lang="en-US" altLang="en-US" dirty="0">
                <a:solidFill>
                  <a:schemeClr val="bg1">
                    <a:lumMod val="75000"/>
                  </a:schemeClr>
                </a:solidFill>
              </a:rPr>
              <a:t>C. In parallel with the push-to-talk line and the antenna</a:t>
            </a:r>
          </a:p>
          <a:p>
            <a:pPr>
              <a:buFontTx/>
              <a:buNone/>
            </a:pPr>
            <a:r>
              <a:rPr lang="en-US" altLang="en-US" dirty="0">
                <a:solidFill>
                  <a:schemeClr val="bg1">
                    <a:lumMod val="75000"/>
                  </a:schemeClr>
                </a:solidFill>
              </a:rPr>
              <a:t>D. In the power supply cable, as close as possible to the radio</a:t>
            </a:r>
          </a:p>
        </p:txBody>
      </p:sp>
    </p:spTree>
    <p:extLst>
      <p:ext uri="{BB962C8B-B14F-4D97-AF65-F5344CB8AC3E}">
        <p14:creationId xmlns:p14="http://schemas.microsoft.com/office/powerpoint/2010/main" val="39964509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T4A06</a:t>
            </a:r>
            <a:endParaRPr lang="en-US" dirty="0"/>
          </a:p>
        </p:txBody>
      </p:sp>
      <p:sp>
        <p:nvSpPr>
          <p:cNvPr id="3" name="Content Placeholder 2"/>
          <p:cNvSpPr>
            <a:spLocks noGrp="1"/>
          </p:cNvSpPr>
          <p:nvPr>
            <p:ph idx="1"/>
          </p:nvPr>
        </p:nvSpPr>
        <p:spPr>
          <a:xfrm>
            <a:off x="457200" y="1295400"/>
            <a:ext cx="8229600" cy="4830763"/>
          </a:xfrm>
        </p:spPr>
        <p:txBody>
          <a:bodyPr/>
          <a:lstStyle/>
          <a:p>
            <a:pPr>
              <a:buFontTx/>
              <a:buNone/>
            </a:pPr>
            <a:r>
              <a:rPr lang="en-US" altLang="en-US" dirty="0"/>
              <a:t>What signals are used in a computer-radio interface for digital mode operation?</a:t>
            </a:r>
          </a:p>
          <a:p>
            <a:pPr>
              <a:buFontTx/>
              <a:buNone/>
            </a:pPr>
            <a:r>
              <a:rPr lang="en-US" altLang="en-US" dirty="0"/>
              <a:t>A. Receive and transmit mode, status, and location</a:t>
            </a:r>
          </a:p>
          <a:p>
            <a:pPr>
              <a:buFontTx/>
              <a:buNone/>
            </a:pPr>
            <a:r>
              <a:rPr lang="en-US" altLang="en-US" dirty="0"/>
              <a:t>B. Antenna and RF power</a:t>
            </a:r>
          </a:p>
          <a:p>
            <a:pPr>
              <a:buFontTx/>
              <a:buNone/>
            </a:pPr>
            <a:r>
              <a:rPr lang="en-US" altLang="en-US" dirty="0"/>
              <a:t>C. Receive audio, transmit audio, and transmitter keying</a:t>
            </a:r>
          </a:p>
          <a:p>
            <a:pPr>
              <a:buFontTx/>
              <a:buNone/>
            </a:pPr>
            <a:r>
              <a:rPr lang="en-US" altLang="en-US" dirty="0"/>
              <a:t>D. NMEA GPS location and DC power</a:t>
            </a:r>
          </a:p>
        </p:txBody>
      </p:sp>
    </p:spTree>
    <p:extLst>
      <p:ext uri="{BB962C8B-B14F-4D97-AF65-F5344CB8AC3E}">
        <p14:creationId xmlns:p14="http://schemas.microsoft.com/office/powerpoint/2010/main" val="3408717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a:t>Sub-element 4 of 10</a:t>
            </a:r>
          </a:p>
        </p:txBody>
      </p:sp>
    </p:spTree>
    <p:extLst>
      <p:ext uri="{BB962C8B-B14F-4D97-AF65-F5344CB8AC3E}">
        <p14:creationId xmlns:p14="http://schemas.microsoft.com/office/powerpoint/2010/main" val="24572409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T4A06</a:t>
            </a:r>
            <a:endParaRPr lang="en-US" dirty="0"/>
          </a:p>
        </p:txBody>
      </p:sp>
      <p:sp>
        <p:nvSpPr>
          <p:cNvPr id="3" name="Content Placeholder 2"/>
          <p:cNvSpPr>
            <a:spLocks noGrp="1"/>
          </p:cNvSpPr>
          <p:nvPr>
            <p:ph idx="1"/>
          </p:nvPr>
        </p:nvSpPr>
        <p:spPr>
          <a:xfrm>
            <a:off x="457200" y="1295400"/>
            <a:ext cx="8229600" cy="4830763"/>
          </a:xfrm>
        </p:spPr>
        <p:txBody>
          <a:bodyPr/>
          <a:lstStyle/>
          <a:p>
            <a:pPr>
              <a:buFontTx/>
              <a:buNone/>
            </a:pPr>
            <a:r>
              <a:rPr lang="en-US" altLang="en-US" dirty="0"/>
              <a:t>What signals are used in a computer-radio interface for digital mode operation?</a:t>
            </a:r>
          </a:p>
          <a:p>
            <a:pPr>
              <a:buFontTx/>
              <a:buNone/>
            </a:pPr>
            <a:r>
              <a:rPr lang="en-US" altLang="en-US" dirty="0">
                <a:solidFill>
                  <a:schemeClr val="bg1">
                    <a:lumMod val="75000"/>
                  </a:schemeClr>
                </a:solidFill>
              </a:rPr>
              <a:t>A. Receive and transmit mode, status, and location</a:t>
            </a:r>
          </a:p>
          <a:p>
            <a:pPr>
              <a:buFontTx/>
              <a:buNone/>
            </a:pPr>
            <a:r>
              <a:rPr lang="en-US" altLang="en-US" dirty="0">
                <a:solidFill>
                  <a:schemeClr val="bg1">
                    <a:lumMod val="75000"/>
                  </a:schemeClr>
                </a:solidFill>
              </a:rPr>
              <a:t>B. Antenna and RF power</a:t>
            </a:r>
          </a:p>
          <a:p>
            <a:pPr>
              <a:buFontTx/>
              <a:buNone/>
            </a:pPr>
            <a:r>
              <a:rPr lang="en-US" altLang="en-US" dirty="0"/>
              <a:t>C. Receive audio, transmit audio, and transmitter keying</a:t>
            </a:r>
          </a:p>
          <a:p>
            <a:pPr>
              <a:buFontTx/>
              <a:buNone/>
            </a:pPr>
            <a:r>
              <a:rPr lang="en-US" altLang="en-US" dirty="0">
                <a:solidFill>
                  <a:schemeClr val="bg1">
                    <a:lumMod val="75000"/>
                  </a:schemeClr>
                </a:solidFill>
              </a:rPr>
              <a:t>D. NMEA GPS location and DC power</a:t>
            </a:r>
          </a:p>
        </p:txBody>
      </p:sp>
    </p:spTree>
    <p:extLst>
      <p:ext uri="{BB962C8B-B14F-4D97-AF65-F5344CB8AC3E}">
        <p14:creationId xmlns:p14="http://schemas.microsoft.com/office/powerpoint/2010/main" val="21041731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T4A07</a:t>
            </a:r>
            <a:endParaRPr lang="en-US" dirty="0"/>
          </a:p>
        </p:txBody>
      </p:sp>
      <p:sp>
        <p:nvSpPr>
          <p:cNvPr id="3" name="Content Placeholder 2"/>
          <p:cNvSpPr>
            <a:spLocks noGrp="1"/>
          </p:cNvSpPr>
          <p:nvPr>
            <p:ph idx="1"/>
          </p:nvPr>
        </p:nvSpPr>
        <p:spPr>
          <a:xfrm>
            <a:off x="457200" y="1371600"/>
            <a:ext cx="8229600" cy="5105400"/>
          </a:xfrm>
        </p:spPr>
        <p:txBody>
          <a:bodyPr/>
          <a:lstStyle/>
          <a:p>
            <a:pPr>
              <a:buFontTx/>
              <a:buNone/>
            </a:pPr>
            <a:r>
              <a:rPr lang="en-US" altLang="en-US" sz="2800" dirty="0"/>
              <a:t>Which of the following connections is made between a computer and a transceiver to use computer software when operating digital modes?</a:t>
            </a:r>
          </a:p>
          <a:p>
            <a:pPr>
              <a:buFontTx/>
              <a:buNone/>
            </a:pPr>
            <a:r>
              <a:rPr lang="en-US" altLang="en-US" sz="2800" dirty="0"/>
              <a:t>A. Computer “line out” to transceiver push-to-talk</a:t>
            </a:r>
          </a:p>
          <a:p>
            <a:pPr>
              <a:buFontTx/>
              <a:buNone/>
            </a:pPr>
            <a:r>
              <a:rPr lang="en-US" altLang="en-US" sz="2800" dirty="0"/>
              <a:t>B. Computer “line in” to transceiver push-to-talk</a:t>
            </a:r>
          </a:p>
          <a:p>
            <a:pPr>
              <a:buFontTx/>
              <a:buNone/>
            </a:pPr>
            <a:r>
              <a:rPr lang="en-US" altLang="en-US" sz="2800" dirty="0"/>
              <a:t>C. Computer “line in” to transceiver speaker connector</a:t>
            </a:r>
          </a:p>
          <a:p>
            <a:pPr>
              <a:buFontTx/>
              <a:buNone/>
            </a:pPr>
            <a:r>
              <a:rPr lang="en-US" altLang="en-US" sz="2800" dirty="0"/>
              <a:t>D. Computer “line out” to transceiver speaker connector</a:t>
            </a:r>
          </a:p>
        </p:txBody>
      </p:sp>
    </p:spTree>
    <p:extLst>
      <p:ext uri="{BB962C8B-B14F-4D97-AF65-F5344CB8AC3E}">
        <p14:creationId xmlns:p14="http://schemas.microsoft.com/office/powerpoint/2010/main" val="31866669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T4A07</a:t>
            </a:r>
            <a:endParaRPr lang="en-US" dirty="0"/>
          </a:p>
        </p:txBody>
      </p:sp>
      <p:sp>
        <p:nvSpPr>
          <p:cNvPr id="3" name="Content Placeholder 2"/>
          <p:cNvSpPr>
            <a:spLocks noGrp="1"/>
          </p:cNvSpPr>
          <p:nvPr>
            <p:ph idx="1"/>
          </p:nvPr>
        </p:nvSpPr>
        <p:spPr>
          <a:xfrm>
            <a:off x="457200" y="1371600"/>
            <a:ext cx="8229600" cy="5105400"/>
          </a:xfrm>
        </p:spPr>
        <p:txBody>
          <a:bodyPr/>
          <a:lstStyle/>
          <a:p>
            <a:pPr>
              <a:buFontTx/>
              <a:buNone/>
            </a:pPr>
            <a:r>
              <a:rPr lang="en-US" altLang="en-US" sz="2800" dirty="0"/>
              <a:t>Which of the following connections is made between a computer and a transceiver to use computer software when operating digital modes?</a:t>
            </a:r>
          </a:p>
          <a:p>
            <a:pPr>
              <a:buFontTx/>
              <a:buNone/>
            </a:pPr>
            <a:r>
              <a:rPr lang="en-US" altLang="en-US" sz="2800" dirty="0">
                <a:solidFill>
                  <a:schemeClr val="bg1">
                    <a:lumMod val="75000"/>
                  </a:schemeClr>
                </a:solidFill>
              </a:rPr>
              <a:t>A. Computer “line out” to transceiver push-to-talk</a:t>
            </a:r>
          </a:p>
          <a:p>
            <a:pPr>
              <a:buFontTx/>
              <a:buNone/>
            </a:pPr>
            <a:r>
              <a:rPr lang="en-US" altLang="en-US" sz="2800" dirty="0">
                <a:solidFill>
                  <a:schemeClr val="bg1">
                    <a:lumMod val="75000"/>
                  </a:schemeClr>
                </a:solidFill>
              </a:rPr>
              <a:t>B. Computer “line in” to transceiver push-to-talk</a:t>
            </a:r>
          </a:p>
          <a:p>
            <a:pPr>
              <a:buFontTx/>
              <a:buNone/>
            </a:pPr>
            <a:r>
              <a:rPr lang="en-US" altLang="en-US" sz="2800" dirty="0"/>
              <a:t>C. Computer “line in” to transceiver speaker connector </a:t>
            </a:r>
            <a:r>
              <a:rPr lang="en-US" altLang="en-US" sz="2800" dirty="0">
                <a:solidFill>
                  <a:schemeClr val="accent2"/>
                </a:solidFill>
              </a:rPr>
              <a:t>(Speaker out)</a:t>
            </a:r>
          </a:p>
          <a:p>
            <a:pPr>
              <a:buFontTx/>
              <a:buNone/>
            </a:pPr>
            <a:r>
              <a:rPr lang="en-US" altLang="en-US" sz="2800" dirty="0">
                <a:solidFill>
                  <a:schemeClr val="bg1">
                    <a:lumMod val="75000"/>
                  </a:schemeClr>
                </a:solidFill>
              </a:rPr>
              <a:t>D. Computer “line out” to transceiver speaker connector</a:t>
            </a:r>
          </a:p>
        </p:txBody>
      </p:sp>
    </p:spTree>
    <p:extLst>
      <p:ext uri="{BB962C8B-B14F-4D97-AF65-F5344CB8AC3E}">
        <p14:creationId xmlns:p14="http://schemas.microsoft.com/office/powerpoint/2010/main" val="34868378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T4A08</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conductors is preferred for bonding at RF?</a:t>
            </a:r>
          </a:p>
          <a:p>
            <a:pPr>
              <a:buFontTx/>
              <a:buNone/>
            </a:pPr>
            <a:r>
              <a:rPr lang="en-US" altLang="en-US" dirty="0"/>
              <a:t>A. Copper braid removed from coaxial cable</a:t>
            </a:r>
          </a:p>
          <a:p>
            <a:pPr>
              <a:buFontTx/>
              <a:buNone/>
            </a:pPr>
            <a:r>
              <a:rPr lang="en-US" altLang="en-US" dirty="0"/>
              <a:t>B. Steel wire</a:t>
            </a:r>
          </a:p>
          <a:p>
            <a:pPr>
              <a:buFontTx/>
              <a:buNone/>
            </a:pPr>
            <a:r>
              <a:rPr lang="en-US" altLang="en-US" dirty="0"/>
              <a:t>C. Twisted-pair cable</a:t>
            </a:r>
          </a:p>
          <a:p>
            <a:pPr>
              <a:buFontTx/>
              <a:buNone/>
            </a:pPr>
            <a:r>
              <a:rPr lang="en-US" altLang="en-US" dirty="0"/>
              <a:t>D. Flat copper strap</a:t>
            </a:r>
          </a:p>
        </p:txBody>
      </p:sp>
    </p:spTree>
    <p:extLst>
      <p:ext uri="{BB962C8B-B14F-4D97-AF65-F5344CB8AC3E}">
        <p14:creationId xmlns:p14="http://schemas.microsoft.com/office/powerpoint/2010/main" val="41079622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T4A08</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conductors is preferred for bonding at RF?</a:t>
            </a:r>
          </a:p>
          <a:p>
            <a:pPr>
              <a:buFontTx/>
              <a:buNone/>
            </a:pPr>
            <a:r>
              <a:rPr lang="en-US" altLang="en-US" dirty="0">
                <a:solidFill>
                  <a:schemeClr val="bg1">
                    <a:lumMod val="75000"/>
                  </a:schemeClr>
                </a:solidFill>
              </a:rPr>
              <a:t>A. Copper braid removed from coaxial cable</a:t>
            </a:r>
          </a:p>
          <a:p>
            <a:pPr>
              <a:buFontTx/>
              <a:buNone/>
            </a:pPr>
            <a:r>
              <a:rPr lang="en-US" altLang="en-US" dirty="0">
                <a:solidFill>
                  <a:schemeClr val="bg1">
                    <a:lumMod val="75000"/>
                  </a:schemeClr>
                </a:solidFill>
              </a:rPr>
              <a:t>B. Steel wire</a:t>
            </a:r>
          </a:p>
          <a:p>
            <a:pPr>
              <a:buFontTx/>
              <a:buNone/>
            </a:pPr>
            <a:r>
              <a:rPr lang="en-US" altLang="en-US" dirty="0">
                <a:solidFill>
                  <a:schemeClr val="bg1">
                    <a:lumMod val="75000"/>
                  </a:schemeClr>
                </a:solidFill>
              </a:rPr>
              <a:t>C. Twisted-pair cable</a:t>
            </a:r>
          </a:p>
          <a:p>
            <a:pPr>
              <a:buFontTx/>
              <a:buNone/>
            </a:pPr>
            <a:r>
              <a:rPr lang="en-US" altLang="en-US" dirty="0"/>
              <a:t>D. Flat copper strap </a:t>
            </a:r>
          </a:p>
          <a:p>
            <a:pPr>
              <a:buFontTx/>
              <a:buNone/>
            </a:pPr>
            <a:r>
              <a:rPr lang="en-US" altLang="en-US" dirty="0">
                <a:solidFill>
                  <a:srgbClr val="0070C0"/>
                </a:solidFill>
              </a:rPr>
              <a:t>Bonding is AKA Grounding</a:t>
            </a:r>
          </a:p>
        </p:txBody>
      </p:sp>
      <p:pic>
        <p:nvPicPr>
          <p:cNvPr id="4" name="Picture 3">
            <a:extLst>
              <a:ext uri="{FF2B5EF4-FFF2-40B4-BE49-F238E27FC236}">
                <a16:creationId xmlns:a16="http://schemas.microsoft.com/office/drawing/2014/main" id="{7FA48DC6-AB3C-634F-BFA1-EAAC673DD4EA}"/>
              </a:ext>
            </a:extLst>
          </p:cNvPr>
          <p:cNvPicPr>
            <a:picLocks noChangeAspect="1"/>
          </p:cNvPicPr>
          <p:nvPr/>
        </p:nvPicPr>
        <p:blipFill>
          <a:blip r:embed="rId2"/>
          <a:stretch>
            <a:fillRect/>
          </a:stretch>
        </p:blipFill>
        <p:spPr>
          <a:xfrm>
            <a:off x="762000" y="5562600"/>
            <a:ext cx="7086600" cy="3381375"/>
          </a:xfrm>
          <a:prstGeom prst="rect">
            <a:avLst/>
          </a:prstGeom>
        </p:spPr>
      </p:pic>
    </p:spTree>
    <p:extLst>
      <p:ext uri="{BB962C8B-B14F-4D97-AF65-F5344CB8AC3E}">
        <p14:creationId xmlns:p14="http://schemas.microsoft.com/office/powerpoint/2010/main" val="7447715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T4A09</a:t>
            </a:r>
            <a:endParaRPr lang="en-US" dirty="0"/>
          </a:p>
        </p:txBody>
      </p:sp>
      <p:sp>
        <p:nvSpPr>
          <p:cNvPr id="3" name="Content Placeholder 2"/>
          <p:cNvSpPr>
            <a:spLocks noGrp="1"/>
          </p:cNvSpPr>
          <p:nvPr>
            <p:ph idx="1"/>
          </p:nvPr>
        </p:nvSpPr>
        <p:spPr>
          <a:xfrm>
            <a:off x="457200" y="1600200"/>
            <a:ext cx="8229600" cy="4800600"/>
          </a:xfrm>
        </p:spPr>
        <p:txBody>
          <a:bodyPr/>
          <a:lstStyle/>
          <a:p>
            <a:pPr>
              <a:buFontTx/>
              <a:buNone/>
            </a:pPr>
            <a:r>
              <a:rPr lang="en-US" altLang="en-US" sz="2800" dirty="0"/>
              <a:t>How can you determine the length of time that equipment can be powered from a battery?</a:t>
            </a:r>
          </a:p>
          <a:p>
            <a:pPr>
              <a:buFontTx/>
              <a:buNone/>
            </a:pPr>
            <a:r>
              <a:rPr lang="en-US" altLang="en-US" sz="2800" dirty="0"/>
              <a:t>A. Divide the watt-hour rating of the battery by the peak power consumption of the equipment</a:t>
            </a:r>
          </a:p>
          <a:p>
            <a:pPr>
              <a:buFontTx/>
              <a:buNone/>
            </a:pPr>
            <a:r>
              <a:rPr lang="en-US" altLang="en-US" sz="2800" dirty="0"/>
              <a:t>B. Divide the battery ampere-hour rating by the average current draw of the equipment</a:t>
            </a:r>
          </a:p>
          <a:p>
            <a:pPr>
              <a:buFontTx/>
              <a:buNone/>
            </a:pPr>
            <a:r>
              <a:rPr lang="en-US" altLang="en-US" sz="2800" dirty="0"/>
              <a:t>C. Multiply the watts per hour consumed by the equipment by the battery power rating</a:t>
            </a:r>
          </a:p>
          <a:p>
            <a:pPr>
              <a:buFontTx/>
              <a:buNone/>
            </a:pPr>
            <a:r>
              <a:rPr lang="en-US" altLang="en-US" sz="2800" dirty="0"/>
              <a:t>D. Multiply the square of the current rating of the battery by the input resistance of the equipment</a:t>
            </a:r>
          </a:p>
        </p:txBody>
      </p:sp>
    </p:spTree>
    <p:extLst>
      <p:ext uri="{BB962C8B-B14F-4D97-AF65-F5344CB8AC3E}">
        <p14:creationId xmlns:p14="http://schemas.microsoft.com/office/powerpoint/2010/main" val="16450908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T4A09</a:t>
            </a:r>
            <a:endParaRPr lang="en-US" dirty="0"/>
          </a:p>
        </p:txBody>
      </p:sp>
      <p:sp>
        <p:nvSpPr>
          <p:cNvPr id="3" name="Content Placeholder 2"/>
          <p:cNvSpPr>
            <a:spLocks noGrp="1"/>
          </p:cNvSpPr>
          <p:nvPr>
            <p:ph idx="1"/>
          </p:nvPr>
        </p:nvSpPr>
        <p:spPr>
          <a:xfrm>
            <a:off x="457200" y="1600200"/>
            <a:ext cx="8229600" cy="4800600"/>
          </a:xfrm>
        </p:spPr>
        <p:txBody>
          <a:bodyPr/>
          <a:lstStyle/>
          <a:p>
            <a:pPr>
              <a:buFontTx/>
              <a:buNone/>
            </a:pPr>
            <a:r>
              <a:rPr lang="en-US" altLang="en-US" sz="2800" dirty="0"/>
              <a:t>How can you determine the length of time that equipment can be powered from a battery?</a:t>
            </a:r>
          </a:p>
          <a:p>
            <a:pPr>
              <a:buFontTx/>
              <a:buNone/>
            </a:pPr>
            <a:r>
              <a:rPr lang="en-US" altLang="en-US" sz="2800" dirty="0">
                <a:solidFill>
                  <a:schemeClr val="bg1">
                    <a:lumMod val="75000"/>
                  </a:schemeClr>
                </a:solidFill>
              </a:rPr>
              <a:t>A. Divide the watt-hour rating of the battery by the peak power consumption of the equipment</a:t>
            </a:r>
          </a:p>
          <a:p>
            <a:pPr>
              <a:buFontTx/>
              <a:buNone/>
            </a:pPr>
            <a:r>
              <a:rPr lang="en-US" altLang="en-US" sz="2800" dirty="0"/>
              <a:t>B. Divide the battery ampere-hour rating by the average current draw of the equipment</a:t>
            </a:r>
          </a:p>
          <a:p>
            <a:pPr>
              <a:buFontTx/>
              <a:buNone/>
            </a:pPr>
            <a:r>
              <a:rPr lang="en-US" altLang="en-US" sz="2800" dirty="0">
                <a:solidFill>
                  <a:schemeClr val="bg1">
                    <a:lumMod val="75000"/>
                  </a:schemeClr>
                </a:solidFill>
              </a:rPr>
              <a:t>C. Multiply the watts per hour consumed by the equipment by the battery power rating</a:t>
            </a:r>
          </a:p>
          <a:p>
            <a:pPr>
              <a:buFontTx/>
              <a:buNone/>
            </a:pPr>
            <a:r>
              <a:rPr lang="en-US" altLang="en-US" sz="2800" dirty="0">
                <a:solidFill>
                  <a:schemeClr val="bg1">
                    <a:lumMod val="75000"/>
                  </a:schemeClr>
                </a:solidFill>
              </a:rPr>
              <a:t>D. Multiply the square of the current rating of the battery by the input resistance of the equipment</a:t>
            </a:r>
          </a:p>
        </p:txBody>
      </p:sp>
    </p:spTree>
    <p:extLst>
      <p:ext uri="{BB962C8B-B14F-4D97-AF65-F5344CB8AC3E}">
        <p14:creationId xmlns:p14="http://schemas.microsoft.com/office/powerpoint/2010/main" val="40018327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T4A10</a:t>
            </a:r>
            <a:endParaRPr lang="en-US" dirty="0"/>
          </a:p>
        </p:txBody>
      </p:sp>
      <p:sp>
        <p:nvSpPr>
          <p:cNvPr id="3" name="Content Placeholder 2"/>
          <p:cNvSpPr>
            <a:spLocks noGrp="1"/>
          </p:cNvSpPr>
          <p:nvPr>
            <p:ph idx="1"/>
          </p:nvPr>
        </p:nvSpPr>
        <p:spPr/>
        <p:txBody>
          <a:bodyPr/>
          <a:lstStyle/>
          <a:p>
            <a:pPr>
              <a:buFontTx/>
              <a:buNone/>
            </a:pPr>
            <a:r>
              <a:rPr lang="en-US" altLang="en-US" dirty="0"/>
              <a:t>What function is performed with a transceiver and a digital mode hot spot?</a:t>
            </a:r>
          </a:p>
          <a:p>
            <a:pPr>
              <a:buFontTx/>
              <a:buNone/>
            </a:pPr>
            <a:r>
              <a:rPr lang="en-US" altLang="en-US" dirty="0"/>
              <a:t>A. Communication using digital voice or data systems via the internet</a:t>
            </a:r>
          </a:p>
          <a:p>
            <a:pPr>
              <a:buFontTx/>
              <a:buNone/>
            </a:pPr>
            <a:r>
              <a:rPr lang="en-US" altLang="en-US" dirty="0"/>
              <a:t>B. FT8 digital communications via AFSK</a:t>
            </a:r>
          </a:p>
          <a:p>
            <a:pPr>
              <a:buFontTx/>
              <a:buNone/>
            </a:pPr>
            <a:r>
              <a:rPr lang="en-US" altLang="en-US" dirty="0"/>
              <a:t>C. RTTY encoding and decoding without a computer</a:t>
            </a:r>
          </a:p>
          <a:p>
            <a:pPr>
              <a:buFontTx/>
              <a:buNone/>
            </a:pPr>
            <a:r>
              <a:rPr lang="en-US" altLang="en-US" dirty="0"/>
              <a:t>D. High-speed digital communications for meteor scatter</a:t>
            </a:r>
          </a:p>
        </p:txBody>
      </p:sp>
    </p:spTree>
    <p:extLst>
      <p:ext uri="{BB962C8B-B14F-4D97-AF65-F5344CB8AC3E}">
        <p14:creationId xmlns:p14="http://schemas.microsoft.com/office/powerpoint/2010/main" val="35615232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T4A10</a:t>
            </a:r>
            <a:endParaRPr lang="en-US" dirty="0"/>
          </a:p>
        </p:txBody>
      </p:sp>
      <p:sp>
        <p:nvSpPr>
          <p:cNvPr id="3" name="Content Placeholder 2"/>
          <p:cNvSpPr>
            <a:spLocks noGrp="1"/>
          </p:cNvSpPr>
          <p:nvPr>
            <p:ph idx="1"/>
          </p:nvPr>
        </p:nvSpPr>
        <p:spPr/>
        <p:txBody>
          <a:bodyPr/>
          <a:lstStyle/>
          <a:p>
            <a:pPr>
              <a:buFontTx/>
              <a:buNone/>
            </a:pPr>
            <a:r>
              <a:rPr lang="en-US" altLang="en-US" dirty="0"/>
              <a:t>What function is performed with a transceiver and a digital mode hot spot?</a:t>
            </a:r>
          </a:p>
          <a:p>
            <a:pPr>
              <a:buFontTx/>
              <a:buNone/>
            </a:pPr>
            <a:r>
              <a:rPr lang="en-US" altLang="en-US" dirty="0"/>
              <a:t>A. Communication using digital voice or data systems via the internet</a:t>
            </a:r>
          </a:p>
          <a:p>
            <a:pPr>
              <a:buFontTx/>
              <a:buNone/>
            </a:pPr>
            <a:r>
              <a:rPr lang="en-US" altLang="en-US" dirty="0">
                <a:solidFill>
                  <a:schemeClr val="bg1">
                    <a:lumMod val="75000"/>
                  </a:schemeClr>
                </a:solidFill>
              </a:rPr>
              <a:t>B. FT8 digital communications via AFSK</a:t>
            </a:r>
          </a:p>
          <a:p>
            <a:pPr>
              <a:buFontTx/>
              <a:buNone/>
            </a:pPr>
            <a:r>
              <a:rPr lang="en-US" altLang="en-US" dirty="0">
                <a:solidFill>
                  <a:schemeClr val="bg1">
                    <a:lumMod val="75000"/>
                  </a:schemeClr>
                </a:solidFill>
              </a:rPr>
              <a:t>C. RTTY encoding and decoding without a computer</a:t>
            </a:r>
          </a:p>
          <a:p>
            <a:pPr>
              <a:buFontTx/>
              <a:buNone/>
            </a:pPr>
            <a:r>
              <a:rPr lang="en-US" altLang="en-US" dirty="0">
                <a:solidFill>
                  <a:schemeClr val="bg1">
                    <a:lumMod val="75000"/>
                  </a:schemeClr>
                </a:solidFill>
              </a:rPr>
              <a:t>D. High-speed digital communications for meteor scatter</a:t>
            </a:r>
          </a:p>
        </p:txBody>
      </p:sp>
    </p:spTree>
    <p:extLst>
      <p:ext uri="{BB962C8B-B14F-4D97-AF65-F5344CB8AC3E}">
        <p14:creationId xmlns:p14="http://schemas.microsoft.com/office/powerpoint/2010/main" val="29936520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T4A11</a:t>
            </a:r>
            <a:endParaRPr lang="en-US" dirty="0"/>
          </a:p>
        </p:txBody>
      </p:sp>
      <p:sp>
        <p:nvSpPr>
          <p:cNvPr id="3" name="Content Placeholder 2"/>
          <p:cNvSpPr>
            <a:spLocks noGrp="1"/>
          </p:cNvSpPr>
          <p:nvPr>
            <p:ph idx="1"/>
          </p:nvPr>
        </p:nvSpPr>
        <p:spPr/>
        <p:txBody>
          <a:bodyPr/>
          <a:lstStyle/>
          <a:p>
            <a:pPr>
              <a:buFontTx/>
              <a:buNone/>
            </a:pPr>
            <a:r>
              <a:rPr lang="en-US" altLang="en-US" dirty="0"/>
              <a:t>Where should the negative power return of a mobile transceiver be connected in a vehicle?</a:t>
            </a:r>
          </a:p>
          <a:p>
            <a:pPr>
              <a:buFontTx/>
              <a:buNone/>
            </a:pPr>
            <a:r>
              <a:rPr lang="en-US" altLang="en-US" dirty="0"/>
              <a:t>A. At the 12 volt battery chassis ground</a:t>
            </a:r>
          </a:p>
          <a:p>
            <a:pPr>
              <a:buFontTx/>
              <a:buNone/>
            </a:pPr>
            <a:r>
              <a:rPr lang="en-US" altLang="en-US" dirty="0"/>
              <a:t>B. At the antenna mount</a:t>
            </a:r>
          </a:p>
          <a:p>
            <a:pPr>
              <a:buFontTx/>
              <a:buNone/>
            </a:pPr>
            <a:r>
              <a:rPr lang="en-US" altLang="en-US" dirty="0"/>
              <a:t>C. To any metal part of the vehicle</a:t>
            </a:r>
          </a:p>
          <a:p>
            <a:pPr>
              <a:buFontTx/>
              <a:buNone/>
            </a:pPr>
            <a:r>
              <a:rPr lang="en-US" altLang="en-US" dirty="0"/>
              <a:t>D. Through the transceiver’s mounting bracket</a:t>
            </a:r>
          </a:p>
        </p:txBody>
      </p:sp>
    </p:spTree>
    <p:extLst>
      <p:ext uri="{BB962C8B-B14F-4D97-AF65-F5344CB8AC3E}">
        <p14:creationId xmlns:p14="http://schemas.microsoft.com/office/powerpoint/2010/main" val="2295351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2"/>
          <p:cNvSpPr>
            <a:spLocks noGrp="1"/>
          </p:cNvSpPr>
          <p:nvPr>
            <p:ph idx="1"/>
          </p:nvPr>
        </p:nvSpPr>
        <p:spPr>
          <a:xfrm>
            <a:off x="457200" y="304800"/>
            <a:ext cx="8229600" cy="5821363"/>
          </a:xfrm>
        </p:spPr>
        <p:txBody>
          <a:bodyPr/>
          <a:lstStyle/>
          <a:p>
            <a:pPr eaLnBrk="1" hangingPunct="1">
              <a:buFontTx/>
              <a:buNone/>
            </a:pPr>
            <a:r>
              <a:rPr lang="en-US" altLang="en-US" sz="4000" b="1" dirty="0">
                <a:solidFill>
                  <a:srgbClr val="0070C0"/>
                </a:solidFill>
              </a:rPr>
              <a:t>Ham Radio Technician Class Exam preparation Power Point created by Rich Bugarin W6EC.</a:t>
            </a:r>
          </a:p>
          <a:p>
            <a:pPr eaLnBrk="1" hangingPunct="1">
              <a:buFontTx/>
              <a:buNone/>
            </a:pPr>
            <a:r>
              <a:rPr lang="en-US" altLang="en-US" sz="4000" b="1" dirty="0">
                <a:solidFill>
                  <a:srgbClr val="0070C0"/>
                </a:solidFill>
              </a:rPr>
              <a:t>Effective July 1, 2022 and is valid until June 30, 2026.</a:t>
            </a:r>
          </a:p>
          <a:p>
            <a:pPr eaLnBrk="1" hangingPunct="1">
              <a:buFontTx/>
              <a:buNone/>
            </a:pPr>
            <a:r>
              <a:rPr lang="en-US" altLang="en-US" sz="4000" b="1" dirty="0">
                <a:solidFill>
                  <a:srgbClr val="0070C0"/>
                </a:solidFill>
              </a:rPr>
              <a:t>Please send suggested changes to this presentation to:</a:t>
            </a:r>
          </a:p>
          <a:p>
            <a:pPr eaLnBrk="1" hangingPunct="1">
              <a:buFontTx/>
              <a:buNone/>
            </a:pPr>
            <a:r>
              <a:rPr lang="en-US" altLang="en-US" sz="4000" b="1" dirty="0">
                <a:solidFill>
                  <a:srgbClr val="0070C0"/>
                </a:solidFill>
              </a:rPr>
              <a:t>w6ec@thebugarins.com</a:t>
            </a:r>
          </a:p>
        </p:txBody>
      </p:sp>
    </p:spTree>
    <p:extLst>
      <p:ext uri="{BB962C8B-B14F-4D97-AF65-F5344CB8AC3E}">
        <p14:creationId xmlns:p14="http://schemas.microsoft.com/office/powerpoint/2010/main" val="22122052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T4A11</a:t>
            </a:r>
            <a:endParaRPr lang="en-US" dirty="0"/>
          </a:p>
        </p:txBody>
      </p:sp>
      <p:sp>
        <p:nvSpPr>
          <p:cNvPr id="3" name="Content Placeholder 2"/>
          <p:cNvSpPr>
            <a:spLocks noGrp="1"/>
          </p:cNvSpPr>
          <p:nvPr>
            <p:ph idx="1"/>
          </p:nvPr>
        </p:nvSpPr>
        <p:spPr/>
        <p:txBody>
          <a:bodyPr/>
          <a:lstStyle/>
          <a:p>
            <a:pPr>
              <a:buFontTx/>
              <a:buNone/>
            </a:pPr>
            <a:r>
              <a:rPr lang="en-US" altLang="en-US" dirty="0"/>
              <a:t>Where should the negative power return of a mobile transceiver be connected in a vehicle?</a:t>
            </a:r>
          </a:p>
          <a:p>
            <a:pPr>
              <a:buFontTx/>
              <a:buNone/>
            </a:pPr>
            <a:r>
              <a:rPr lang="en-US" altLang="en-US" dirty="0"/>
              <a:t>A. At the 12 volt battery chassis ground</a:t>
            </a:r>
          </a:p>
          <a:p>
            <a:pPr>
              <a:buFontTx/>
              <a:buNone/>
            </a:pPr>
            <a:r>
              <a:rPr lang="en-US" altLang="en-US" dirty="0">
                <a:solidFill>
                  <a:schemeClr val="bg1">
                    <a:lumMod val="75000"/>
                  </a:schemeClr>
                </a:solidFill>
              </a:rPr>
              <a:t>B. At the antenna mount</a:t>
            </a:r>
          </a:p>
          <a:p>
            <a:pPr>
              <a:buFontTx/>
              <a:buNone/>
            </a:pPr>
            <a:r>
              <a:rPr lang="en-US" altLang="en-US" dirty="0">
                <a:solidFill>
                  <a:schemeClr val="bg1">
                    <a:lumMod val="75000"/>
                  </a:schemeClr>
                </a:solidFill>
              </a:rPr>
              <a:t>C. To any metal part of the vehicle</a:t>
            </a:r>
          </a:p>
          <a:p>
            <a:pPr>
              <a:buFontTx/>
              <a:buNone/>
            </a:pPr>
            <a:r>
              <a:rPr lang="en-US" altLang="en-US" dirty="0">
                <a:solidFill>
                  <a:schemeClr val="bg1">
                    <a:lumMod val="75000"/>
                  </a:schemeClr>
                </a:solidFill>
              </a:rPr>
              <a:t>D. Through the transceiver’s mounting bracket</a:t>
            </a:r>
          </a:p>
        </p:txBody>
      </p:sp>
    </p:spTree>
    <p:extLst>
      <p:ext uri="{BB962C8B-B14F-4D97-AF65-F5344CB8AC3E}">
        <p14:creationId xmlns:p14="http://schemas.microsoft.com/office/powerpoint/2010/main" val="19514453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2D3BE-D6E7-66AD-985A-95D4BF375050}"/>
              </a:ext>
            </a:extLst>
          </p:cNvPr>
          <p:cNvSpPr>
            <a:spLocks noGrp="1"/>
          </p:cNvSpPr>
          <p:nvPr>
            <p:ph type="title"/>
          </p:nvPr>
        </p:nvSpPr>
        <p:spPr/>
        <p:txBody>
          <a:bodyPr/>
          <a:lstStyle/>
          <a:p>
            <a:r>
              <a:rPr lang="en-US" dirty="0"/>
              <a:t>T4A12</a:t>
            </a:r>
          </a:p>
        </p:txBody>
      </p:sp>
      <p:sp>
        <p:nvSpPr>
          <p:cNvPr id="3" name="Content Placeholder 2">
            <a:extLst>
              <a:ext uri="{FF2B5EF4-FFF2-40B4-BE49-F238E27FC236}">
                <a16:creationId xmlns:a16="http://schemas.microsoft.com/office/drawing/2014/main" id="{FFF982B9-AECC-CAFA-EB0A-39375D518A98}"/>
              </a:ext>
            </a:extLst>
          </p:cNvPr>
          <p:cNvSpPr>
            <a:spLocks noGrp="1"/>
          </p:cNvSpPr>
          <p:nvPr>
            <p:ph idx="1"/>
          </p:nvPr>
        </p:nvSpPr>
        <p:spPr/>
        <p:txBody>
          <a:bodyPr/>
          <a:lstStyle/>
          <a:p>
            <a:pPr marL="0" indent="0">
              <a:buNone/>
            </a:pPr>
            <a:r>
              <a:rPr lang="en-US" dirty="0"/>
              <a:t>What is an electronic </a:t>
            </a:r>
            <a:r>
              <a:rPr lang="en-US" dirty="0" err="1"/>
              <a:t>keyer</a:t>
            </a:r>
            <a:r>
              <a:rPr lang="en-US" dirty="0"/>
              <a:t>?</a:t>
            </a:r>
          </a:p>
          <a:p>
            <a:pPr marL="0" indent="0">
              <a:buNone/>
            </a:pPr>
            <a:r>
              <a:rPr lang="en-US" dirty="0"/>
              <a:t>A. A device for switching antennas from transmit to receive</a:t>
            </a:r>
          </a:p>
          <a:p>
            <a:pPr marL="0" indent="0">
              <a:buNone/>
            </a:pPr>
            <a:r>
              <a:rPr lang="en-US" dirty="0"/>
              <a:t>B. A device for voice activated switching from receive to transmit</a:t>
            </a:r>
          </a:p>
          <a:p>
            <a:pPr marL="0" indent="0">
              <a:buNone/>
            </a:pPr>
            <a:r>
              <a:rPr lang="en-US" dirty="0"/>
              <a:t>C. A device that assists in manual sending of Morse code</a:t>
            </a:r>
          </a:p>
          <a:p>
            <a:pPr marL="0" indent="0">
              <a:buNone/>
            </a:pPr>
            <a:r>
              <a:rPr lang="en-US" dirty="0"/>
              <a:t>D. An interlock to prevent unauthorized use of a radio </a:t>
            </a:r>
          </a:p>
          <a:p>
            <a:pPr marL="0" indent="0">
              <a:buNone/>
            </a:pPr>
            <a:endParaRPr lang="en-US" dirty="0"/>
          </a:p>
        </p:txBody>
      </p:sp>
    </p:spTree>
    <p:extLst>
      <p:ext uri="{BB962C8B-B14F-4D97-AF65-F5344CB8AC3E}">
        <p14:creationId xmlns:p14="http://schemas.microsoft.com/office/powerpoint/2010/main" val="18776637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2D3BE-D6E7-66AD-985A-95D4BF375050}"/>
              </a:ext>
            </a:extLst>
          </p:cNvPr>
          <p:cNvSpPr>
            <a:spLocks noGrp="1"/>
          </p:cNvSpPr>
          <p:nvPr>
            <p:ph type="title"/>
          </p:nvPr>
        </p:nvSpPr>
        <p:spPr/>
        <p:txBody>
          <a:bodyPr/>
          <a:lstStyle/>
          <a:p>
            <a:r>
              <a:rPr lang="en-US" dirty="0"/>
              <a:t>T4A12</a:t>
            </a:r>
          </a:p>
        </p:txBody>
      </p:sp>
      <p:sp>
        <p:nvSpPr>
          <p:cNvPr id="3" name="Content Placeholder 2">
            <a:extLst>
              <a:ext uri="{FF2B5EF4-FFF2-40B4-BE49-F238E27FC236}">
                <a16:creationId xmlns:a16="http://schemas.microsoft.com/office/drawing/2014/main" id="{FFF982B9-AECC-CAFA-EB0A-39375D518A98}"/>
              </a:ext>
            </a:extLst>
          </p:cNvPr>
          <p:cNvSpPr>
            <a:spLocks noGrp="1"/>
          </p:cNvSpPr>
          <p:nvPr>
            <p:ph idx="1"/>
          </p:nvPr>
        </p:nvSpPr>
        <p:spPr/>
        <p:txBody>
          <a:bodyPr/>
          <a:lstStyle/>
          <a:p>
            <a:pPr marL="0" indent="0">
              <a:buNone/>
            </a:pPr>
            <a:r>
              <a:rPr lang="en-US" dirty="0"/>
              <a:t>What is an electronic </a:t>
            </a:r>
            <a:r>
              <a:rPr lang="en-US" dirty="0" err="1"/>
              <a:t>keyer</a:t>
            </a:r>
            <a:r>
              <a:rPr lang="en-US" dirty="0"/>
              <a:t>?</a:t>
            </a:r>
          </a:p>
          <a:p>
            <a:pPr marL="0" indent="0">
              <a:buNone/>
            </a:pPr>
            <a:r>
              <a:rPr lang="en-US" dirty="0">
                <a:solidFill>
                  <a:schemeClr val="bg1">
                    <a:lumMod val="75000"/>
                  </a:schemeClr>
                </a:solidFill>
              </a:rPr>
              <a:t>A. A device for switching antennas from transmit to receive</a:t>
            </a:r>
          </a:p>
          <a:p>
            <a:pPr marL="0" indent="0">
              <a:buNone/>
            </a:pPr>
            <a:r>
              <a:rPr lang="en-US" dirty="0">
                <a:solidFill>
                  <a:schemeClr val="bg1">
                    <a:lumMod val="75000"/>
                  </a:schemeClr>
                </a:solidFill>
              </a:rPr>
              <a:t>B. A device for voice activated switching from receive to transmit</a:t>
            </a:r>
          </a:p>
          <a:p>
            <a:pPr marL="0" indent="0">
              <a:buNone/>
            </a:pPr>
            <a:r>
              <a:rPr lang="en-US" dirty="0"/>
              <a:t>C. A device that assists in manual sending of Morse code</a:t>
            </a:r>
          </a:p>
          <a:p>
            <a:pPr marL="0" indent="0">
              <a:buNone/>
            </a:pPr>
            <a:r>
              <a:rPr lang="en-US" dirty="0">
                <a:solidFill>
                  <a:schemeClr val="bg1">
                    <a:lumMod val="75000"/>
                  </a:schemeClr>
                </a:solidFill>
              </a:rPr>
              <a:t>D. An interlock to prevent unauthorized use of a radio </a:t>
            </a:r>
          </a:p>
          <a:p>
            <a:pPr marL="0" indent="0">
              <a:buNone/>
            </a:pPr>
            <a:endParaRPr lang="en-US" dirty="0"/>
          </a:p>
        </p:txBody>
      </p:sp>
    </p:spTree>
    <p:extLst>
      <p:ext uri="{BB962C8B-B14F-4D97-AF65-F5344CB8AC3E}">
        <p14:creationId xmlns:p14="http://schemas.microsoft.com/office/powerpoint/2010/main" val="10090770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Content Placeholder 2"/>
          <p:cNvSpPr>
            <a:spLocks noGrp="1"/>
          </p:cNvSpPr>
          <p:nvPr>
            <p:ph idx="1"/>
          </p:nvPr>
        </p:nvSpPr>
        <p:spPr>
          <a:xfrm>
            <a:off x="457200" y="1143000"/>
            <a:ext cx="8229600" cy="4983163"/>
          </a:xfrm>
        </p:spPr>
        <p:txBody>
          <a:bodyPr/>
          <a:lstStyle/>
          <a:p>
            <a:r>
              <a:rPr lang="en-US" altLang="en-US" b="1" dirty="0"/>
              <a:t>T4B - Operating controls: frequency tuning, use of filters, squelch function, AGC, memory channels, noise blanker, microphone gain, receiver incremental tuning (RIT), bandwidth selection, digital transceiver configuration</a:t>
            </a:r>
          </a:p>
          <a:p>
            <a:endParaRPr lang="en-US" altLang="en-US" b="1" dirty="0"/>
          </a:p>
          <a:p>
            <a:r>
              <a:rPr lang="en-US" altLang="en-US" dirty="0"/>
              <a:t>#14 of 35</a:t>
            </a:r>
          </a:p>
          <a:p>
            <a:endParaRPr lang="en-US" altLang="en-US" dirty="0"/>
          </a:p>
        </p:txBody>
      </p:sp>
    </p:spTree>
    <p:extLst>
      <p:ext uri="{BB962C8B-B14F-4D97-AF65-F5344CB8AC3E}">
        <p14:creationId xmlns:p14="http://schemas.microsoft.com/office/powerpoint/2010/main" val="4847566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T4B01</a:t>
            </a:r>
            <a:endParaRPr lang="en-US" dirty="0"/>
          </a:p>
        </p:txBody>
      </p:sp>
      <p:sp>
        <p:nvSpPr>
          <p:cNvPr id="3" name="Content Placeholder 2"/>
          <p:cNvSpPr>
            <a:spLocks noGrp="1"/>
          </p:cNvSpPr>
          <p:nvPr>
            <p:ph idx="1"/>
          </p:nvPr>
        </p:nvSpPr>
        <p:spPr/>
        <p:txBody>
          <a:bodyPr/>
          <a:lstStyle/>
          <a:p>
            <a:pPr>
              <a:buFontTx/>
              <a:buNone/>
            </a:pPr>
            <a:r>
              <a:rPr lang="en-US" altLang="en-US" dirty="0"/>
              <a:t>What is the effect of excessive microphone gain on SSB transmissions?</a:t>
            </a:r>
          </a:p>
          <a:p>
            <a:pPr>
              <a:buFontTx/>
              <a:buNone/>
            </a:pPr>
            <a:r>
              <a:rPr lang="en-US" altLang="en-US" dirty="0"/>
              <a:t>A. Frequency instability</a:t>
            </a:r>
          </a:p>
          <a:p>
            <a:pPr>
              <a:buFontTx/>
              <a:buNone/>
            </a:pPr>
            <a:r>
              <a:rPr lang="en-US" altLang="en-US" dirty="0"/>
              <a:t>B. Distorted transmitted audio</a:t>
            </a:r>
          </a:p>
          <a:p>
            <a:pPr>
              <a:buFontTx/>
              <a:buNone/>
            </a:pPr>
            <a:r>
              <a:rPr lang="en-US" altLang="en-US" dirty="0"/>
              <a:t>C. Increased SWR</a:t>
            </a:r>
          </a:p>
          <a:p>
            <a:pPr>
              <a:buFontTx/>
              <a:buNone/>
            </a:pPr>
            <a:r>
              <a:rPr lang="en-US" altLang="en-US" dirty="0"/>
              <a:t>D. All these choices are correct</a:t>
            </a:r>
          </a:p>
        </p:txBody>
      </p:sp>
    </p:spTree>
    <p:extLst>
      <p:ext uri="{BB962C8B-B14F-4D97-AF65-F5344CB8AC3E}">
        <p14:creationId xmlns:p14="http://schemas.microsoft.com/office/powerpoint/2010/main" val="2088756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T4B01</a:t>
            </a:r>
            <a:endParaRPr lang="en-US" dirty="0"/>
          </a:p>
        </p:txBody>
      </p:sp>
      <p:sp>
        <p:nvSpPr>
          <p:cNvPr id="3" name="Content Placeholder 2"/>
          <p:cNvSpPr>
            <a:spLocks noGrp="1"/>
          </p:cNvSpPr>
          <p:nvPr>
            <p:ph idx="1"/>
          </p:nvPr>
        </p:nvSpPr>
        <p:spPr/>
        <p:txBody>
          <a:bodyPr/>
          <a:lstStyle/>
          <a:p>
            <a:pPr>
              <a:buFontTx/>
              <a:buNone/>
            </a:pPr>
            <a:r>
              <a:rPr lang="en-US" altLang="en-US" dirty="0"/>
              <a:t>What is the effect of excessive microphone gain on SSB transmissions?</a:t>
            </a:r>
          </a:p>
          <a:p>
            <a:pPr>
              <a:buFontTx/>
              <a:buNone/>
            </a:pPr>
            <a:r>
              <a:rPr lang="en-US" altLang="en-US" dirty="0">
                <a:solidFill>
                  <a:schemeClr val="bg1">
                    <a:lumMod val="75000"/>
                  </a:schemeClr>
                </a:solidFill>
              </a:rPr>
              <a:t>A. Frequency instability</a:t>
            </a:r>
          </a:p>
          <a:p>
            <a:pPr>
              <a:buFontTx/>
              <a:buNone/>
            </a:pPr>
            <a:r>
              <a:rPr lang="en-US" altLang="en-US" dirty="0"/>
              <a:t>B. Distorted transmitted audio</a:t>
            </a:r>
          </a:p>
          <a:p>
            <a:pPr>
              <a:buFontTx/>
              <a:buNone/>
            </a:pPr>
            <a:r>
              <a:rPr lang="en-US" altLang="en-US" dirty="0">
                <a:solidFill>
                  <a:schemeClr val="bg1">
                    <a:lumMod val="75000"/>
                  </a:schemeClr>
                </a:solidFill>
              </a:rPr>
              <a:t>C. Increased SWR</a:t>
            </a:r>
          </a:p>
          <a:p>
            <a:pPr>
              <a:buFontTx/>
              <a:buNone/>
            </a:pPr>
            <a:r>
              <a:rPr lang="en-US" altLang="en-US" dirty="0">
                <a:solidFill>
                  <a:schemeClr val="bg1">
                    <a:lumMod val="75000"/>
                  </a:schemeClr>
                </a:solidFill>
              </a:rPr>
              <a:t>D. All these choices are correct</a:t>
            </a:r>
          </a:p>
        </p:txBody>
      </p:sp>
    </p:spTree>
    <p:extLst>
      <p:ext uri="{BB962C8B-B14F-4D97-AF65-F5344CB8AC3E}">
        <p14:creationId xmlns:p14="http://schemas.microsoft.com/office/powerpoint/2010/main" val="14820053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T4B02</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can be used to enter a transceiver’s operating frequency?</a:t>
            </a:r>
          </a:p>
          <a:p>
            <a:pPr>
              <a:buFontTx/>
              <a:buNone/>
            </a:pPr>
            <a:r>
              <a:rPr lang="en-US" altLang="en-US" dirty="0"/>
              <a:t>A. The keypad or VFO knob</a:t>
            </a:r>
          </a:p>
          <a:p>
            <a:pPr>
              <a:buFontTx/>
              <a:buNone/>
            </a:pPr>
            <a:r>
              <a:rPr lang="en-US" altLang="en-US" dirty="0"/>
              <a:t>B. The CTCSS or DTMF encoder</a:t>
            </a:r>
          </a:p>
          <a:p>
            <a:pPr>
              <a:buFontTx/>
              <a:buNone/>
            </a:pPr>
            <a:r>
              <a:rPr lang="en-US" altLang="en-US" dirty="0"/>
              <a:t>C. The Automatic Frequency Control</a:t>
            </a:r>
          </a:p>
          <a:p>
            <a:pPr>
              <a:buFontTx/>
              <a:buNone/>
            </a:pPr>
            <a:r>
              <a:rPr lang="en-US" altLang="en-US" dirty="0"/>
              <a:t>D. All these choices are correct</a:t>
            </a:r>
          </a:p>
        </p:txBody>
      </p:sp>
    </p:spTree>
    <p:extLst>
      <p:ext uri="{BB962C8B-B14F-4D97-AF65-F5344CB8AC3E}">
        <p14:creationId xmlns:p14="http://schemas.microsoft.com/office/powerpoint/2010/main" val="13040240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T4B02</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can be used to enter a transceiver’s operating frequency?</a:t>
            </a:r>
          </a:p>
          <a:p>
            <a:pPr>
              <a:buFontTx/>
              <a:buNone/>
            </a:pPr>
            <a:r>
              <a:rPr lang="en-US" altLang="en-US" dirty="0"/>
              <a:t>A. The keypad or VFO knob</a:t>
            </a:r>
          </a:p>
          <a:p>
            <a:pPr>
              <a:buFontTx/>
              <a:buNone/>
            </a:pPr>
            <a:r>
              <a:rPr lang="en-US" altLang="en-US" dirty="0">
                <a:solidFill>
                  <a:schemeClr val="bg1">
                    <a:lumMod val="75000"/>
                  </a:schemeClr>
                </a:solidFill>
              </a:rPr>
              <a:t>B. The CTCSS or DTMF encoder</a:t>
            </a:r>
          </a:p>
          <a:p>
            <a:pPr>
              <a:buFontTx/>
              <a:buNone/>
            </a:pPr>
            <a:r>
              <a:rPr lang="en-US" altLang="en-US" dirty="0">
                <a:solidFill>
                  <a:schemeClr val="bg1">
                    <a:lumMod val="75000"/>
                  </a:schemeClr>
                </a:solidFill>
              </a:rPr>
              <a:t>C. The Automatic Frequency Control</a:t>
            </a:r>
          </a:p>
          <a:p>
            <a:pPr>
              <a:buFontTx/>
              <a:buNone/>
            </a:pPr>
            <a:r>
              <a:rPr lang="en-US" altLang="en-US" dirty="0">
                <a:solidFill>
                  <a:schemeClr val="bg1">
                    <a:lumMod val="75000"/>
                  </a:schemeClr>
                </a:solidFill>
              </a:rPr>
              <a:t>D. All these choices are correct</a:t>
            </a:r>
          </a:p>
          <a:p>
            <a:pPr>
              <a:buFontTx/>
              <a:buNone/>
            </a:pPr>
            <a:r>
              <a:rPr lang="en-US" altLang="en-US" dirty="0">
                <a:solidFill>
                  <a:schemeClr val="accent2"/>
                </a:solidFill>
              </a:rPr>
              <a:t>VFO = Variable Frequency Oscillator (or Operation) named for the circuit that tunes the radio to different frequencies.</a:t>
            </a:r>
          </a:p>
        </p:txBody>
      </p:sp>
    </p:spTree>
    <p:extLst>
      <p:ext uri="{BB962C8B-B14F-4D97-AF65-F5344CB8AC3E}">
        <p14:creationId xmlns:p14="http://schemas.microsoft.com/office/powerpoint/2010/main" val="40432810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T4B03</a:t>
            </a:r>
            <a:br>
              <a:rPr lang="en-US" dirty="0">
                <a:solidFill>
                  <a:schemeClr val="tx1"/>
                </a:solidFill>
                <a:latin typeface="+mn-lt"/>
                <a:ea typeface="+mn-ea"/>
                <a:cs typeface="+mn-cs"/>
              </a:rPr>
            </a:br>
            <a:endParaRPr lang="en-US" dirty="0"/>
          </a:p>
        </p:txBody>
      </p:sp>
      <p:sp>
        <p:nvSpPr>
          <p:cNvPr id="3" name="Content Placeholder 2"/>
          <p:cNvSpPr>
            <a:spLocks noGrp="1"/>
          </p:cNvSpPr>
          <p:nvPr>
            <p:ph idx="1"/>
          </p:nvPr>
        </p:nvSpPr>
        <p:spPr>
          <a:xfrm>
            <a:off x="457200" y="1066800"/>
            <a:ext cx="8229600" cy="5059363"/>
          </a:xfrm>
        </p:spPr>
        <p:txBody>
          <a:bodyPr/>
          <a:lstStyle/>
          <a:p>
            <a:pPr>
              <a:buFontTx/>
              <a:buNone/>
            </a:pPr>
            <a:r>
              <a:rPr lang="en-US" altLang="en-US" dirty="0"/>
              <a:t>How is squelch adjusted so that a weak FM signal can be heard?</a:t>
            </a:r>
          </a:p>
          <a:p>
            <a:pPr>
              <a:buFontTx/>
              <a:buNone/>
            </a:pPr>
            <a:r>
              <a:rPr lang="en-US" altLang="en-US" dirty="0"/>
              <a:t>A. Set the squelch threshold so that receiver output audio is on all the time</a:t>
            </a:r>
          </a:p>
          <a:p>
            <a:pPr>
              <a:buFontTx/>
              <a:buNone/>
            </a:pPr>
            <a:r>
              <a:rPr lang="en-US" altLang="en-US" dirty="0"/>
              <a:t>B. Turn up the audio level until it overcomes the squelch threshold</a:t>
            </a:r>
          </a:p>
          <a:p>
            <a:pPr>
              <a:buFontTx/>
              <a:buNone/>
            </a:pPr>
            <a:r>
              <a:rPr lang="en-US" altLang="en-US" dirty="0"/>
              <a:t>C. Turn on the anti-squelch function</a:t>
            </a:r>
          </a:p>
          <a:p>
            <a:pPr>
              <a:buFontTx/>
              <a:buNone/>
            </a:pPr>
            <a:r>
              <a:rPr lang="en-US" altLang="en-US" dirty="0"/>
              <a:t>D. Enable squelch enhancement</a:t>
            </a:r>
          </a:p>
        </p:txBody>
      </p:sp>
    </p:spTree>
    <p:extLst>
      <p:ext uri="{BB962C8B-B14F-4D97-AF65-F5344CB8AC3E}">
        <p14:creationId xmlns:p14="http://schemas.microsoft.com/office/powerpoint/2010/main" val="24806177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T4B03</a:t>
            </a:r>
            <a:br>
              <a:rPr lang="en-US" dirty="0">
                <a:solidFill>
                  <a:schemeClr val="tx1"/>
                </a:solidFill>
                <a:latin typeface="+mn-lt"/>
                <a:ea typeface="+mn-ea"/>
                <a:cs typeface="+mn-cs"/>
              </a:rPr>
            </a:br>
            <a:endParaRPr lang="en-US" dirty="0"/>
          </a:p>
        </p:txBody>
      </p:sp>
      <p:sp>
        <p:nvSpPr>
          <p:cNvPr id="3" name="Content Placeholder 2"/>
          <p:cNvSpPr>
            <a:spLocks noGrp="1"/>
          </p:cNvSpPr>
          <p:nvPr>
            <p:ph idx="1"/>
          </p:nvPr>
        </p:nvSpPr>
        <p:spPr>
          <a:xfrm>
            <a:off x="457200" y="1066800"/>
            <a:ext cx="8229600" cy="5516562"/>
          </a:xfrm>
        </p:spPr>
        <p:txBody>
          <a:bodyPr/>
          <a:lstStyle/>
          <a:p>
            <a:pPr>
              <a:buFontTx/>
              <a:buNone/>
            </a:pPr>
            <a:r>
              <a:rPr lang="en-US" altLang="en-US" dirty="0"/>
              <a:t>How is squelch adjusted so that a weak FM signal can be heard?</a:t>
            </a:r>
          </a:p>
          <a:p>
            <a:pPr>
              <a:buFontTx/>
              <a:buNone/>
            </a:pPr>
            <a:r>
              <a:rPr lang="en-US" altLang="en-US" dirty="0"/>
              <a:t>A. Set the squelch threshold so that receiver output audio is on all the time</a:t>
            </a:r>
          </a:p>
          <a:p>
            <a:pPr>
              <a:buFontTx/>
              <a:buNone/>
            </a:pPr>
            <a:r>
              <a:rPr lang="en-US" altLang="en-US" dirty="0">
                <a:solidFill>
                  <a:schemeClr val="bg1">
                    <a:lumMod val="75000"/>
                  </a:schemeClr>
                </a:solidFill>
              </a:rPr>
              <a:t>B. Turn up the audio level until it overcomes the squelch threshold</a:t>
            </a:r>
          </a:p>
          <a:p>
            <a:pPr>
              <a:buFontTx/>
              <a:buNone/>
            </a:pPr>
            <a:r>
              <a:rPr lang="en-US" altLang="en-US" dirty="0">
                <a:solidFill>
                  <a:schemeClr val="bg1">
                    <a:lumMod val="75000"/>
                  </a:schemeClr>
                </a:solidFill>
              </a:rPr>
              <a:t>C. Turn on the anti-squelch function</a:t>
            </a:r>
          </a:p>
          <a:p>
            <a:pPr>
              <a:buFontTx/>
              <a:buNone/>
            </a:pPr>
            <a:r>
              <a:rPr lang="en-US" altLang="en-US" dirty="0">
                <a:solidFill>
                  <a:schemeClr val="bg1">
                    <a:lumMod val="75000"/>
                  </a:schemeClr>
                </a:solidFill>
              </a:rPr>
              <a:t>D. Enable squelch enhancement</a:t>
            </a:r>
          </a:p>
          <a:p>
            <a:pPr>
              <a:buFontTx/>
              <a:buNone/>
            </a:pPr>
            <a:r>
              <a:rPr lang="en-US" altLang="en-US" dirty="0">
                <a:solidFill>
                  <a:schemeClr val="accent2"/>
                </a:solidFill>
              </a:rPr>
              <a:t>Squelch is the circuit that quiets (Hides) background noise</a:t>
            </a:r>
          </a:p>
        </p:txBody>
      </p:sp>
    </p:spTree>
    <p:extLst>
      <p:ext uri="{BB962C8B-B14F-4D97-AF65-F5344CB8AC3E}">
        <p14:creationId xmlns:p14="http://schemas.microsoft.com/office/powerpoint/2010/main" val="2919970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a:solidFill>
                  <a:srgbClr val="0070C0"/>
                </a:solidFill>
              </a:rPr>
              <a:t>Study Hints</a:t>
            </a:r>
          </a:p>
        </p:txBody>
      </p:sp>
      <p:sp>
        <p:nvSpPr>
          <p:cNvPr id="4099" name="Content Placeholder 2"/>
          <p:cNvSpPr>
            <a:spLocks noGrp="1"/>
          </p:cNvSpPr>
          <p:nvPr>
            <p:ph idx="1"/>
          </p:nvPr>
        </p:nvSpPr>
        <p:spPr>
          <a:xfrm>
            <a:off x="457200" y="1219200"/>
            <a:ext cx="8229600" cy="5257800"/>
          </a:xfrm>
        </p:spPr>
        <p:txBody>
          <a:bodyPr/>
          <a:lstStyle/>
          <a:p>
            <a:pPr eaLnBrk="1" hangingPunct="1"/>
            <a:r>
              <a:rPr lang="en-US" altLang="en-US" sz="2800">
                <a:solidFill>
                  <a:srgbClr val="0070C0"/>
                </a:solidFill>
              </a:rPr>
              <a:t>I suggest you read each question and only the correct answer. Read through the complete question pool at least three times before you attempt taking a practice exams. For higher impact and better results read the correct answer first then the question and again the correct answer.</a:t>
            </a:r>
          </a:p>
          <a:p>
            <a:pPr eaLnBrk="1" hangingPunct="1"/>
            <a:r>
              <a:rPr lang="en-US" altLang="en-US" sz="2800">
                <a:solidFill>
                  <a:srgbClr val="0070C0"/>
                </a:solidFill>
              </a:rPr>
              <a:t>The key to passing the exam is to get the most questions correct using the above method the correct response will often jump out at you on test day even if you don’t remember the question. </a:t>
            </a:r>
          </a:p>
        </p:txBody>
      </p:sp>
    </p:spTree>
    <p:extLst>
      <p:ext uri="{BB962C8B-B14F-4D97-AF65-F5344CB8AC3E}">
        <p14:creationId xmlns:p14="http://schemas.microsoft.com/office/powerpoint/2010/main" val="29363834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T4B04</a:t>
            </a:r>
            <a:endParaRPr lang="en-US" dirty="0"/>
          </a:p>
        </p:txBody>
      </p:sp>
      <p:sp>
        <p:nvSpPr>
          <p:cNvPr id="3" name="Content Placeholder 2"/>
          <p:cNvSpPr>
            <a:spLocks noGrp="1"/>
          </p:cNvSpPr>
          <p:nvPr>
            <p:ph idx="1"/>
          </p:nvPr>
        </p:nvSpPr>
        <p:spPr/>
        <p:txBody>
          <a:bodyPr/>
          <a:lstStyle/>
          <a:p>
            <a:pPr>
              <a:buFontTx/>
              <a:buNone/>
            </a:pPr>
            <a:r>
              <a:rPr lang="en-US" altLang="en-US" dirty="0"/>
              <a:t>What is a way to enable quick access to a favorite frequency or channel on your transceiver?</a:t>
            </a:r>
          </a:p>
          <a:p>
            <a:pPr>
              <a:buFontTx/>
              <a:buNone/>
            </a:pPr>
            <a:r>
              <a:rPr lang="en-US" altLang="en-US" dirty="0"/>
              <a:t>A. Enable the frequency offset</a:t>
            </a:r>
          </a:p>
          <a:p>
            <a:pPr>
              <a:buFontTx/>
              <a:buNone/>
            </a:pPr>
            <a:r>
              <a:rPr lang="en-US" altLang="en-US" dirty="0"/>
              <a:t>B. Store it in a memory channel</a:t>
            </a:r>
          </a:p>
          <a:p>
            <a:pPr>
              <a:buFontTx/>
              <a:buNone/>
            </a:pPr>
            <a:r>
              <a:rPr lang="en-US" altLang="en-US" dirty="0"/>
              <a:t>C. Enable the VOX</a:t>
            </a:r>
          </a:p>
          <a:p>
            <a:pPr>
              <a:buFontTx/>
              <a:buNone/>
            </a:pPr>
            <a:r>
              <a:rPr lang="en-US" altLang="en-US" dirty="0"/>
              <a:t>D. Use the scan mode to select the desired frequency</a:t>
            </a:r>
          </a:p>
        </p:txBody>
      </p:sp>
    </p:spTree>
    <p:extLst>
      <p:ext uri="{BB962C8B-B14F-4D97-AF65-F5344CB8AC3E}">
        <p14:creationId xmlns:p14="http://schemas.microsoft.com/office/powerpoint/2010/main" val="39210198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T4B04</a:t>
            </a:r>
            <a:endParaRPr lang="en-US" dirty="0"/>
          </a:p>
        </p:txBody>
      </p:sp>
      <p:sp>
        <p:nvSpPr>
          <p:cNvPr id="3" name="Content Placeholder 2"/>
          <p:cNvSpPr>
            <a:spLocks noGrp="1"/>
          </p:cNvSpPr>
          <p:nvPr>
            <p:ph idx="1"/>
          </p:nvPr>
        </p:nvSpPr>
        <p:spPr/>
        <p:txBody>
          <a:bodyPr/>
          <a:lstStyle/>
          <a:p>
            <a:pPr>
              <a:buFontTx/>
              <a:buNone/>
            </a:pPr>
            <a:r>
              <a:rPr lang="en-US" altLang="en-US" dirty="0"/>
              <a:t>What is a way to enable quick access to a favorite frequency or channel on your transceiver?</a:t>
            </a:r>
          </a:p>
          <a:p>
            <a:pPr>
              <a:buFontTx/>
              <a:buNone/>
            </a:pPr>
            <a:r>
              <a:rPr lang="en-US" altLang="en-US" dirty="0">
                <a:solidFill>
                  <a:schemeClr val="bg1">
                    <a:lumMod val="75000"/>
                  </a:schemeClr>
                </a:solidFill>
              </a:rPr>
              <a:t>A. Enable the frequency offset</a:t>
            </a:r>
          </a:p>
          <a:p>
            <a:pPr>
              <a:buFontTx/>
              <a:buNone/>
            </a:pPr>
            <a:r>
              <a:rPr lang="en-US" altLang="en-US" dirty="0"/>
              <a:t>B. Store it in a memory channel</a:t>
            </a:r>
          </a:p>
          <a:p>
            <a:pPr>
              <a:buFontTx/>
              <a:buNone/>
            </a:pPr>
            <a:r>
              <a:rPr lang="en-US" altLang="en-US" dirty="0">
                <a:solidFill>
                  <a:schemeClr val="bg1">
                    <a:lumMod val="75000"/>
                  </a:schemeClr>
                </a:solidFill>
              </a:rPr>
              <a:t>C. Enable the VOX</a:t>
            </a:r>
          </a:p>
          <a:p>
            <a:pPr>
              <a:buFontTx/>
              <a:buNone/>
            </a:pPr>
            <a:r>
              <a:rPr lang="en-US" altLang="en-US" dirty="0">
                <a:solidFill>
                  <a:schemeClr val="bg1">
                    <a:lumMod val="75000"/>
                  </a:schemeClr>
                </a:solidFill>
              </a:rPr>
              <a:t>D. Use the scan mode to select the desired frequency</a:t>
            </a:r>
          </a:p>
        </p:txBody>
      </p:sp>
    </p:spTree>
    <p:extLst>
      <p:ext uri="{BB962C8B-B14F-4D97-AF65-F5344CB8AC3E}">
        <p14:creationId xmlns:p14="http://schemas.microsoft.com/office/powerpoint/2010/main" val="31946611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T4B05</a:t>
            </a:r>
            <a:endParaRPr lang="en-US" dirty="0"/>
          </a:p>
        </p:txBody>
      </p:sp>
      <p:sp>
        <p:nvSpPr>
          <p:cNvPr id="3" name="Content Placeholder 2"/>
          <p:cNvSpPr>
            <a:spLocks noGrp="1"/>
          </p:cNvSpPr>
          <p:nvPr>
            <p:ph idx="1"/>
          </p:nvPr>
        </p:nvSpPr>
        <p:spPr/>
        <p:txBody>
          <a:bodyPr/>
          <a:lstStyle/>
          <a:p>
            <a:pPr>
              <a:buFontTx/>
              <a:buNone/>
            </a:pPr>
            <a:r>
              <a:rPr lang="en-US" altLang="en-US" dirty="0"/>
              <a:t>What does the scanning function of an FM transceiver do?</a:t>
            </a:r>
          </a:p>
          <a:p>
            <a:pPr>
              <a:buFontTx/>
              <a:buNone/>
            </a:pPr>
            <a:r>
              <a:rPr lang="en-US" altLang="en-US" dirty="0"/>
              <a:t>A. Checks incoming signal deviation</a:t>
            </a:r>
          </a:p>
          <a:p>
            <a:pPr>
              <a:buFontTx/>
              <a:buNone/>
            </a:pPr>
            <a:r>
              <a:rPr lang="en-US" altLang="en-US" dirty="0"/>
              <a:t>B. Prevents interference to nearby repeaters</a:t>
            </a:r>
          </a:p>
          <a:p>
            <a:pPr>
              <a:buFontTx/>
              <a:buNone/>
            </a:pPr>
            <a:r>
              <a:rPr lang="en-US" altLang="en-US" dirty="0"/>
              <a:t>C. Tunes through a range of frequencies to check for activity</a:t>
            </a:r>
          </a:p>
          <a:p>
            <a:pPr>
              <a:buFontTx/>
              <a:buNone/>
            </a:pPr>
            <a:r>
              <a:rPr lang="en-US" altLang="en-US" dirty="0"/>
              <a:t>D. Checks for messages left on a digital bulletin board</a:t>
            </a:r>
          </a:p>
        </p:txBody>
      </p:sp>
    </p:spTree>
    <p:extLst>
      <p:ext uri="{BB962C8B-B14F-4D97-AF65-F5344CB8AC3E}">
        <p14:creationId xmlns:p14="http://schemas.microsoft.com/office/powerpoint/2010/main" val="29057072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T4B05</a:t>
            </a:r>
            <a:endParaRPr lang="en-US" dirty="0"/>
          </a:p>
        </p:txBody>
      </p:sp>
      <p:sp>
        <p:nvSpPr>
          <p:cNvPr id="3" name="Content Placeholder 2"/>
          <p:cNvSpPr>
            <a:spLocks noGrp="1"/>
          </p:cNvSpPr>
          <p:nvPr>
            <p:ph idx="1"/>
          </p:nvPr>
        </p:nvSpPr>
        <p:spPr/>
        <p:txBody>
          <a:bodyPr/>
          <a:lstStyle/>
          <a:p>
            <a:pPr>
              <a:buFontTx/>
              <a:buNone/>
            </a:pPr>
            <a:r>
              <a:rPr lang="en-US" altLang="en-US" dirty="0"/>
              <a:t>What does the scanning function of an FM transceiver do?</a:t>
            </a:r>
          </a:p>
          <a:p>
            <a:pPr>
              <a:buFontTx/>
              <a:buNone/>
            </a:pPr>
            <a:r>
              <a:rPr lang="en-US" altLang="en-US" dirty="0">
                <a:solidFill>
                  <a:schemeClr val="bg1">
                    <a:lumMod val="75000"/>
                  </a:schemeClr>
                </a:solidFill>
              </a:rPr>
              <a:t>A. Checks incoming signal deviation</a:t>
            </a:r>
          </a:p>
          <a:p>
            <a:pPr>
              <a:buFontTx/>
              <a:buNone/>
            </a:pPr>
            <a:r>
              <a:rPr lang="en-US" altLang="en-US" dirty="0">
                <a:solidFill>
                  <a:schemeClr val="bg1">
                    <a:lumMod val="75000"/>
                  </a:schemeClr>
                </a:solidFill>
              </a:rPr>
              <a:t>B. Prevents interference to nearby repeaters</a:t>
            </a:r>
          </a:p>
          <a:p>
            <a:pPr>
              <a:buFontTx/>
              <a:buNone/>
            </a:pPr>
            <a:r>
              <a:rPr lang="en-US" altLang="en-US" dirty="0"/>
              <a:t>C. Tunes through a range of frequencies to check for activity</a:t>
            </a:r>
          </a:p>
          <a:p>
            <a:pPr>
              <a:buFontTx/>
              <a:buNone/>
            </a:pPr>
            <a:r>
              <a:rPr lang="en-US" altLang="en-US" dirty="0">
                <a:solidFill>
                  <a:schemeClr val="bg1">
                    <a:lumMod val="75000"/>
                  </a:schemeClr>
                </a:solidFill>
              </a:rPr>
              <a:t>D. Checks for messages left on a digital bulletin board</a:t>
            </a:r>
          </a:p>
        </p:txBody>
      </p:sp>
    </p:spTree>
    <p:extLst>
      <p:ext uri="{BB962C8B-B14F-4D97-AF65-F5344CB8AC3E}">
        <p14:creationId xmlns:p14="http://schemas.microsoft.com/office/powerpoint/2010/main" val="21046719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T4B06</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controls could be used if the voice pitch of a single-sideband signal returning to your CQ call seems too high or low?</a:t>
            </a:r>
          </a:p>
          <a:p>
            <a:pPr>
              <a:buFontTx/>
              <a:buNone/>
            </a:pPr>
            <a:r>
              <a:rPr lang="en-US" altLang="en-US" dirty="0"/>
              <a:t>A. The AGC or limiter</a:t>
            </a:r>
          </a:p>
          <a:p>
            <a:pPr>
              <a:buFontTx/>
              <a:buNone/>
            </a:pPr>
            <a:r>
              <a:rPr lang="en-US" altLang="en-US" dirty="0"/>
              <a:t>B. The bandwidth selection</a:t>
            </a:r>
          </a:p>
          <a:p>
            <a:pPr>
              <a:buFontTx/>
              <a:buNone/>
            </a:pPr>
            <a:r>
              <a:rPr lang="en-US" altLang="en-US" dirty="0"/>
              <a:t>C. The tone squelch</a:t>
            </a:r>
          </a:p>
          <a:p>
            <a:pPr>
              <a:buFontTx/>
              <a:buNone/>
            </a:pPr>
            <a:r>
              <a:rPr lang="en-US" altLang="en-US" dirty="0"/>
              <a:t>D. The RIT or Clarifier</a:t>
            </a:r>
          </a:p>
        </p:txBody>
      </p:sp>
    </p:spTree>
    <p:extLst>
      <p:ext uri="{BB962C8B-B14F-4D97-AF65-F5344CB8AC3E}">
        <p14:creationId xmlns:p14="http://schemas.microsoft.com/office/powerpoint/2010/main" val="22989112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T4B06</a:t>
            </a:r>
            <a:endParaRPr lang="en-US" dirty="0"/>
          </a:p>
        </p:txBody>
      </p:sp>
      <p:sp>
        <p:nvSpPr>
          <p:cNvPr id="3" name="Content Placeholder 2"/>
          <p:cNvSpPr>
            <a:spLocks noGrp="1"/>
          </p:cNvSpPr>
          <p:nvPr>
            <p:ph idx="1"/>
          </p:nvPr>
        </p:nvSpPr>
        <p:spPr>
          <a:xfrm>
            <a:off x="457200" y="1600200"/>
            <a:ext cx="8229600" cy="5105400"/>
          </a:xfrm>
        </p:spPr>
        <p:txBody>
          <a:bodyPr/>
          <a:lstStyle/>
          <a:p>
            <a:pPr>
              <a:buFontTx/>
              <a:buNone/>
            </a:pPr>
            <a:r>
              <a:rPr lang="en-US" altLang="en-US" dirty="0"/>
              <a:t>Which of the following controls could be used if the voice pitch of a single-sideband signal returning to your CQ call seems too high or low?</a:t>
            </a:r>
          </a:p>
          <a:p>
            <a:pPr>
              <a:buFontTx/>
              <a:buNone/>
            </a:pPr>
            <a:r>
              <a:rPr lang="en-US" altLang="en-US" dirty="0">
                <a:solidFill>
                  <a:schemeClr val="bg1">
                    <a:lumMod val="75000"/>
                  </a:schemeClr>
                </a:solidFill>
              </a:rPr>
              <a:t>A. The AGC or limiter</a:t>
            </a:r>
          </a:p>
          <a:p>
            <a:pPr>
              <a:buFontTx/>
              <a:buNone/>
            </a:pPr>
            <a:r>
              <a:rPr lang="en-US" altLang="en-US" dirty="0">
                <a:solidFill>
                  <a:schemeClr val="bg1">
                    <a:lumMod val="75000"/>
                  </a:schemeClr>
                </a:solidFill>
              </a:rPr>
              <a:t>B. The bandwidth selection</a:t>
            </a:r>
          </a:p>
          <a:p>
            <a:pPr>
              <a:buFontTx/>
              <a:buNone/>
            </a:pPr>
            <a:r>
              <a:rPr lang="en-US" altLang="en-US" dirty="0">
                <a:solidFill>
                  <a:schemeClr val="bg1">
                    <a:lumMod val="75000"/>
                  </a:schemeClr>
                </a:solidFill>
              </a:rPr>
              <a:t>C. The tone squelch</a:t>
            </a:r>
          </a:p>
          <a:p>
            <a:pPr>
              <a:buFontTx/>
              <a:buNone/>
            </a:pPr>
            <a:r>
              <a:rPr lang="en-US" altLang="en-US" dirty="0"/>
              <a:t>D. The RIT or Clarifier	</a:t>
            </a:r>
            <a:r>
              <a:rPr lang="en-US" altLang="en-US" dirty="0">
                <a:solidFill>
                  <a:schemeClr val="accent2"/>
                </a:solidFill>
              </a:rPr>
              <a:t>RIT = Receive Incremental Tuning (Receive Fine Tuning)</a:t>
            </a:r>
          </a:p>
        </p:txBody>
      </p:sp>
    </p:spTree>
    <p:extLst>
      <p:ext uri="{BB962C8B-B14F-4D97-AF65-F5344CB8AC3E}">
        <p14:creationId xmlns:p14="http://schemas.microsoft.com/office/powerpoint/2010/main" val="249790100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T4B07</a:t>
            </a:r>
            <a:endParaRPr lang="en-US" dirty="0"/>
          </a:p>
        </p:txBody>
      </p:sp>
      <p:sp>
        <p:nvSpPr>
          <p:cNvPr id="3" name="Content Placeholder 2"/>
          <p:cNvSpPr>
            <a:spLocks noGrp="1"/>
          </p:cNvSpPr>
          <p:nvPr>
            <p:ph idx="1"/>
          </p:nvPr>
        </p:nvSpPr>
        <p:spPr>
          <a:xfrm>
            <a:off x="457200" y="1219200"/>
            <a:ext cx="8229600" cy="5364162"/>
          </a:xfrm>
        </p:spPr>
        <p:txBody>
          <a:bodyPr/>
          <a:lstStyle/>
          <a:p>
            <a:pPr>
              <a:buFontTx/>
              <a:buNone/>
            </a:pPr>
            <a:r>
              <a:rPr lang="en-US" altLang="en-US" dirty="0"/>
              <a:t>What does a DMR “code plug” contain?</a:t>
            </a:r>
          </a:p>
          <a:p>
            <a:pPr>
              <a:buFontTx/>
              <a:buNone/>
            </a:pPr>
            <a:r>
              <a:rPr lang="en-US" altLang="en-US" dirty="0"/>
              <a:t>A. Your call sign in CW for automatic identification</a:t>
            </a:r>
          </a:p>
          <a:p>
            <a:pPr>
              <a:buFontTx/>
              <a:buNone/>
            </a:pPr>
            <a:r>
              <a:rPr lang="en-US" altLang="en-US" dirty="0"/>
              <a:t>B. Access information for repeaters and </a:t>
            </a:r>
            <a:r>
              <a:rPr lang="en-US" altLang="en-US" dirty="0" err="1"/>
              <a:t>talkgroups</a:t>
            </a:r>
            <a:endParaRPr lang="en-US" altLang="en-US" dirty="0"/>
          </a:p>
          <a:p>
            <a:pPr>
              <a:buFontTx/>
              <a:buNone/>
            </a:pPr>
            <a:r>
              <a:rPr lang="en-US" altLang="en-US" dirty="0"/>
              <a:t>C. The codec for digitizing audio</a:t>
            </a:r>
          </a:p>
          <a:p>
            <a:pPr>
              <a:buFontTx/>
              <a:buNone/>
            </a:pPr>
            <a:r>
              <a:rPr lang="en-US" altLang="en-US" dirty="0"/>
              <a:t>D. The DMR software version</a:t>
            </a:r>
          </a:p>
        </p:txBody>
      </p:sp>
    </p:spTree>
    <p:extLst>
      <p:ext uri="{BB962C8B-B14F-4D97-AF65-F5344CB8AC3E}">
        <p14:creationId xmlns:p14="http://schemas.microsoft.com/office/powerpoint/2010/main" val="4816262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T4B07</a:t>
            </a:r>
            <a:endParaRPr lang="en-US" dirty="0"/>
          </a:p>
        </p:txBody>
      </p:sp>
      <p:sp>
        <p:nvSpPr>
          <p:cNvPr id="3" name="Content Placeholder 2"/>
          <p:cNvSpPr>
            <a:spLocks noGrp="1"/>
          </p:cNvSpPr>
          <p:nvPr>
            <p:ph idx="1"/>
          </p:nvPr>
        </p:nvSpPr>
        <p:spPr>
          <a:xfrm>
            <a:off x="457200" y="1219200"/>
            <a:ext cx="8686800" cy="5364162"/>
          </a:xfrm>
        </p:spPr>
        <p:txBody>
          <a:bodyPr/>
          <a:lstStyle/>
          <a:p>
            <a:pPr>
              <a:buFontTx/>
              <a:buNone/>
            </a:pPr>
            <a:r>
              <a:rPr lang="en-US" altLang="en-US" dirty="0"/>
              <a:t>What does a DMR “code plug” contain?</a:t>
            </a:r>
          </a:p>
          <a:p>
            <a:pPr>
              <a:buFontTx/>
              <a:buNone/>
            </a:pPr>
            <a:r>
              <a:rPr lang="en-US" altLang="en-US" dirty="0">
                <a:solidFill>
                  <a:schemeClr val="bg1">
                    <a:lumMod val="75000"/>
                  </a:schemeClr>
                </a:solidFill>
              </a:rPr>
              <a:t>A. Your call sign in CW for automatic identification</a:t>
            </a:r>
          </a:p>
          <a:p>
            <a:pPr>
              <a:buFontTx/>
              <a:buNone/>
            </a:pPr>
            <a:r>
              <a:rPr lang="en-US" altLang="en-US" dirty="0"/>
              <a:t>B. Access information for repeaters and </a:t>
            </a:r>
            <a:r>
              <a:rPr lang="en-US" altLang="en-US" dirty="0" err="1"/>
              <a:t>talkgroups</a:t>
            </a:r>
            <a:endParaRPr lang="en-US" altLang="en-US" dirty="0"/>
          </a:p>
          <a:p>
            <a:pPr>
              <a:buFontTx/>
              <a:buNone/>
            </a:pPr>
            <a:r>
              <a:rPr lang="en-US" altLang="en-US" dirty="0">
                <a:solidFill>
                  <a:schemeClr val="bg1">
                    <a:lumMod val="75000"/>
                  </a:schemeClr>
                </a:solidFill>
              </a:rPr>
              <a:t>C. The codec for digitizing audio</a:t>
            </a:r>
          </a:p>
          <a:p>
            <a:pPr>
              <a:buFontTx/>
              <a:buNone/>
            </a:pPr>
            <a:r>
              <a:rPr lang="en-US" altLang="en-US" dirty="0">
                <a:solidFill>
                  <a:schemeClr val="bg1">
                    <a:lumMod val="75000"/>
                  </a:schemeClr>
                </a:solidFill>
              </a:rPr>
              <a:t>D. The DMR software version</a:t>
            </a:r>
          </a:p>
          <a:p>
            <a:pPr>
              <a:buFontTx/>
              <a:buNone/>
            </a:pPr>
            <a:r>
              <a:rPr lang="en-US" altLang="en-US" dirty="0">
                <a:solidFill>
                  <a:schemeClr val="accent2"/>
                </a:solidFill>
              </a:rPr>
              <a:t>A Code Plug is a fancy name for the software file (program) that downloads data into your radio to tell it what to do.</a:t>
            </a:r>
          </a:p>
        </p:txBody>
      </p:sp>
    </p:spTree>
    <p:extLst>
      <p:ext uri="{BB962C8B-B14F-4D97-AF65-F5344CB8AC3E}">
        <p14:creationId xmlns:p14="http://schemas.microsoft.com/office/powerpoint/2010/main" val="236534643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T4B08</a:t>
            </a:r>
            <a:endParaRPr lang="en-US" dirty="0"/>
          </a:p>
        </p:txBody>
      </p:sp>
      <p:sp>
        <p:nvSpPr>
          <p:cNvPr id="3" name="Content Placeholder 2"/>
          <p:cNvSpPr>
            <a:spLocks noGrp="1"/>
          </p:cNvSpPr>
          <p:nvPr>
            <p:ph idx="1"/>
          </p:nvPr>
        </p:nvSpPr>
        <p:spPr/>
        <p:txBody>
          <a:bodyPr/>
          <a:lstStyle/>
          <a:p>
            <a:pPr>
              <a:buFontTx/>
              <a:buNone/>
            </a:pPr>
            <a:r>
              <a:rPr lang="en-US" altLang="en-US" sz="2800" dirty="0"/>
              <a:t>What is the advantage of having multiple receive bandwidth choices on a multimode transceiver?</a:t>
            </a:r>
          </a:p>
          <a:p>
            <a:pPr>
              <a:buFontTx/>
              <a:buNone/>
            </a:pPr>
            <a:r>
              <a:rPr lang="en-US" altLang="en-US" sz="2800" dirty="0"/>
              <a:t>A. Permits monitoring several modes at once by selecting a separate filter for each mode</a:t>
            </a:r>
          </a:p>
          <a:p>
            <a:pPr>
              <a:buFontTx/>
              <a:buNone/>
            </a:pPr>
            <a:r>
              <a:rPr lang="en-US" altLang="en-US" sz="2800" dirty="0"/>
              <a:t>B. Permits noise or interference reduction by selecting a bandwidth matching the mode</a:t>
            </a:r>
          </a:p>
          <a:p>
            <a:pPr>
              <a:buFontTx/>
              <a:buNone/>
            </a:pPr>
            <a:r>
              <a:rPr lang="en-US" altLang="en-US" sz="2800" dirty="0"/>
              <a:t>C. Increases the number of frequencies that can be stored in memory</a:t>
            </a:r>
          </a:p>
          <a:p>
            <a:pPr>
              <a:buFontTx/>
              <a:buNone/>
            </a:pPr>
            <a:r>
              <a:rPr lang="en-US" altLang="en-US" sz="2800" dirty="0"/>
              <a:t>D. Increases the amount of offset between receive and transmit frequencies</a:t>
            </a:r>
          </a:p>
        </p:txBody>
      </p:sp>
    </p:spTree>
    <p:extLst>
      <p:ext uri="{BB962C8B-B14F-4D97-AF65-F5344CB8AC3E}">
        <p14:creationId xmlns:p14="http://schemas.microsoft.com/office/powerpoint/2010/main" val="268834780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T4B08</a:t>
            </a:r>
            <a:endParaRPr lang="en-US" dirty="0"/>
          </a:p>
        </p:txBody>
      </p:sp>
      <p:sp>
        <p:nvSpPr>
          <p:cNvPr id="3" name="Content Placeholder 2"/>
          <p:cNvSpPr>
            <a:spLocks noGrp="1"/>
          </p:cNvSpPr>
          <p:nvPr>
            <p:ph idx="1"/>
          </p:nvPr>
        </p:nvSpPr>
        <p:spPr/>
        <p:txBody>
          <a:bodyPr/>
          <a:lstStyle/>
          <a:p>
            <a:pPr>
              <a:buFontTx/>
              <a:buNone/>
            </a:pPr>
            <a:r>
              <a:rPr lang="en-US" altLang="en-US" sz="2800" dirty="0"/>
              <a:t>What is the advantage of having multiple receive bandwidth choices on a multimode transceiver?</a:t>
            </a:r>
          </a:p>
          <a:p>
            <a:pPr>
              <a:buFontTx/>
              <a:buNone/>
            </a:pPr>
            <a:r>
              <a:rPr lang="en-US" altLang="en-US" sz="2800" dirty="0">
                <a:solidFill>
                  <a:schemeClr val="bg1">
                    <a:lumMod val="75000"/>
                  </a:schemeClr>
                </a:solidFill>
              </a:rPr>
              <a:t>A. Permits monitoring several modes at once by selecting a separate filter for each mode</a:t>
            </a:r>
          </a:p>
          <a:p>
            <a:pPr>
              <a:buFontTx/>
              <a:buNone/>
            </a:pPr>
            <a:r>
              <a:rPr lang="en-US" altLang="en-US" sz="2800" dirty="0"/>
              <a:t>B. Permits noise or interference reduction by selecting a bandwidth matching the mode</a:t>
            </a:r>
          </a:p>
          <a:p>
            <a:pPr>
              <a:buFontTx/>
              <a:buNone/>
            </a:pPr>
            <a:r>
              <a:rPr lang="en-US" altLang="en-US" sz="2800" dirty="0">
                <a:solidFill>
                  <a:schemeClr val="bg1">
                    <a:lumMod val="75000"/>
                  </a:schemeClr>
                </a:solidFill>
              </a:rPr>
              <a:t>C. Increases the number of frequencies that can be stored in memory</a:t>
            </a:r>
          </a:p>
          <a:p>
            <a:pPr>
              <a:buFontTx/>
              <a:buNone/>
            </a:pPr>
            <a:r>
              <a:rPr lang="en-US" altLang="en-US" sz="2800" dirty="0">
                <a:solidFill>
                  <a:schemeClr val="bg1">
                    <a:lumMod val="75000"/>
                  </a:schemeClr>
                </a:solidFill>
              </a:rPr>
              <a:t>D. Increases the amount of offset between receive and transmit frequencies          (</a:t>
            </a:r>
            <a:r>
              <a:rPr lang="en-US" altLang="en-US" sz="2800" dirty="0">
                <a:solidFill>
                  <a:srgbClr val="002060"/>
                </a:solidFill>
              </a:rPr>
              <a:t>See next slide)</a:t>
            </a:r>
          </a:p>
        </p:txBody>
      </p:sp>
    </p:spTree>
    <p:extLst>
      <p:ext uri="{BB962C8B-B14F-4D97-AF65-F5344CB8AC3E}">
        <p14:creationId xmlns:p14="http://schemas.microsoft.com/office/powerpoint/2010/main" val="991363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a:solidFill>
                  <a:srgbClr val="0070C0"/>
                </a:solidFill>
              </a:rPr>
              <a:t>Text Color</a:t>
            </a:r>
          </a:p>
        </p:txBody>
      </p:sp>
      <p:sp>
        <p:nvSpPr>
          <p:cNvPr id="8195" name="Content Placeholder 2"/>
          <p:cNvSpPr>
            <a:spLocks noGrp="1"/>
          </p:cNvSpPr>
          <p:nvPr>
            <p:ph idx="1"/>
          </p:nvPr>
        </p:nvSpPr>
        <p:spPr/>
        <p:txBody>
          <a:bodyPr/>
          <a:lstStyle/>
          <a:p>
            <a:r>
              <a:rPr lang="en-US" altLang="en-US"/>
              <a:t>Black: Original/Official questions and information in original format (unaltered).</a:t>
            </a:r>
          </a:p>
          <a:p>
            <a:endParaRPr lang="en-US" altLang="en-US"/>
          </a:p>
          <a:p>
            <a:r>
              <a:rPr lang="en-US" altLang="en-US">
                <a:solidFill>
                  <a:srgbClr val="FF0000"/>
                </a:solidFill>
              </a:rPr>
              <a:t>Red: Original information text color simply changed to highlight subject.</a:t>
            </a:r>
          </a:p>
          <a:p>
            <a:endParaRPr lang="en-US" altLang="en-US">
              <a:solidFill>
                <a:srgbClr val="FF0000"/>
              </a:solidFill>
            </a:endParaRPr>
          </a:p>
          <a:p>
            <a:r>
              <a:rPr lang="en-US" altLang="en-US">
                <a:solidFill>
                  <a:srgbClr val="0070C0"/>
                </a:solidFill>
              </a:rPr>
              <a:t>Blue: Notes and information added by Rich (W6EC).</a:t>
            </a:r>
          </a:p>
        </p:txBody>
      </p:sp>
    </p:spTree>
    <p:extLst>
      <p:ext uri="{BB962C8B-B14F-4D97-AF65-F5344CB8AC3E}">
        <p14:creationId xmlns:p14="http://schemas.microsoft.com/office/powerpoint/2010/main" val="102531618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38BFA-4D14-43CB-27DE-05969CC41602}"/>
              </a:ext>
            </a:extLst>
          </p:cNvPr>
          <p:cNvSpPr>
            <a:spLocks noGrp="1"/>
          </p:cNvSpPr>
          <p:nvPr>
            <p:ph type="title"/>
          </p:nvPr>
        </p:nvSpPr>
        <p:spPr/>
        <p:txBody>
          <a:bodyPr/>
          <a:lstStyle/>
          <a:p>
            <a:r>
              <a:rPr lang="en-US" dirty="0">
                <a:solidFill>
                  <a:srgbClr val="0070C0"/>
                </a:solidFill>
              </a:rPr>
              <a:t>Bandwidth</a:t>
            </a:r>
          </a:p>
        </p:txBody>
      </p:sp>
      <p:sp>
        <p:nvSpPr>
          <p:cNvPr id="3" name="Content Placeholder 2">
            <a:extLst>
              <a:ext uri="{FF2B5EF4-FFF2-40B4-BE49-F238E27FC236}">
                <a16:creationId xmlns:a16="http://schemas.microsoft.com/office/drawing/2014/main" id="{18C846DE-E7F8-FD23-5EAD-58AB3EF95C08}"/>
              </a:ext>
            </a:extLst>
          </p:cNvPr>
          <p:cNvSpPr>
            <a:spLocks noGrp="1"/>
          </p:cNvSpPr>
          <p:nvPr>
            <p:ph idx="1"/>
          </p:nvPr>
        </p:nvSpPr>
        <p:spPr>
          <a:xfrm>
            <a:off x="152400" y="1143000"/>
            <a:ext cx="8763000" cy="5440362"/>
          </a:xfrm>
        </p:spPr>
        <p:txBody>
          <a:bodyPr/>
          <a:lstStyle/>
          <a:p>
            <a:pPr marL="0" indent="0">
              <a:buNone/>
            </a:pPr>
            <a:r>
              <a:rPr lang="en-US" dirty="0">
                <a:solidFill>
                  <a:srgbClr val="0070C0"/>
                </a:solidFill>
              </a:rPr>
              <a:t>In electronics is the range of frequencies occupied by a modulated radio-frequency signal, usually given in hertz (cycles per second) For example, an AM station operating at 1,000,000 hertz has a bandwidth of 10,000 hertz, or 1 percent. </a:t>
            </a:r>
          </a:p>
          <a:p>
            <a:pPr marL="0" indent="0">
              <a:buNone/>
            </a:pPr>
            <a:r>
              <a:rPr lang="en-US" sz="2400" dirty="0">
                <a:solidFill>
                  <a:srgbClr val="0070C0"/>
                </a:solidFill>
              </a:rPr>
              <a:t>The term also designates the frequency range that an electronic device, such as an amplifier or filter, will transmit</a:t>
            </a:r>
          </a:p>
          <a:p>
            <a:pPr marL="0" indent="0">
              <a:buNone/>
            </a:pPr>
            <a:r>
              <a:rPr lang="en-US" sz="2800" dirty="0">
                <a:solidFill>
                  <a:srgbClr val="0070C0"/>
                </a:solidFill>
              </a:rPr>
              <a:t>VHF (2 Meter) Typically uses Wide Band Width @ 25 MHz spacing but Narrow Band Width @ 12.5 MHz spacing is available on newer radios.</a:t>
            </a:r>
          </a:p>
        </p:txBody>
      </p:sp>
    </p:spTree>
    <p:extLst>
      <p:ext uri="{BB962C8B-B14F-4D97-AF65-F5344CB8AC3E}">
        <p14:creationId xmlns:p14="http://schemas.microsoft.com/office/powerpoint/2010/main" val="218137953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T4B09</a:t>
            </a:r>
            <a:endParaRPr lang="en-US" dirty="0"/>
          </a:p>
        </p:txBody>
      </p:sp>
      <p:sp>
        <p:nvSpPr>
          <p:cNvPr id="3" name="Content Placeholder 2"/>
          <p:cNvSpPr>
            <a:spLocks noGrp="1"/>
          </p:cNvSpPr>
          <p:nvPr>
            <p:ph idx="1"/>
          </p:nvPr>
        </p:nvSpPr>
        <p:spPr/>
        <p:txBody>
          <a:bodyPr/>
          <a:lstStyle/>
          <a:p>
            <a:pPr>
              <a:buFontTx/>
              <a:buNone/>
            </a:pPr>
            <a:r>
              <a:rPr lang="en-US" altLang="en-US" dirty="0"/>
              <a:t>How is a specific group of stations selected on a digital voice transceiver?</a:t>
            </a:r>
          </a:p>
          <a:p>
            <a:pPr>
              <a:buFontTx/>
              <a:buNone/>
            </a:pPr>
            <a:r>
              <a:rPr lang="en-US" altLang="en-US" dirty="0"/>
              <a:t>A. By retrieving the frequencies from transceiver memory</a:t>
            </a:r>
          </a:p>
          <a:p>
            <a:pPr>
              <a:buFontTx/>
              <a:buNone/>
            </a:pPr>
            <a:r>
              <a:rPr lang="en-US" altLang="en-US" dirty="0"/>
              <a:t>B. By enabling the group’s CTCSS tone</a:t>
            </a:r>
          </a:p>
          <a:p>
            <a:pPr>
              <a:buFontTx/>
              <a:buNone/>
            </a:pPr>
            <a:r>
              <a:rPr lang="en-US" altLang="en-US" dirty="0"/>
              <a:t>C. By entering the group’s identification code</a:t>
            </a:r>
          </a:p>
          <a:p>
            <a:pPr>
              <a:buFontTx/>
              <a:buNone/>
            </a:pPr>
            <a:r>
              <a:rPr lang="en-US" altLang="en-US" dirty="0"/>
              <a:t>D. By activating automatic identification</a:t>
            </a:r>
          </a:p>
        </p:txBody>
      </p:sp>
    </p:spTree>
    <p:extLst>
      <p:ext uri="{BB962C8B-B14F-4D97-AF65-F5344CB8AC3E}">
        <p14:creationId xmlns:p14="http://schemas.microsoft.com/office/powerpoint/2010/main" val="22198724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T4B09</a:t>
            </a:r>
            <a:endParaRPr lang="en-US" dirty="0"/>
          </a:p>
        </p:txBody>
      </p:sp>
      <p:sp>
        <p:nvSpPr>
          <p:cNvPr id="3" name="Content Placeholder 2"/>
          <p:cNvSpPr>
            <a:spLocks noGrp="1"/>
          </p:cNvSpPr>
          <p:nvPr>
            <p:ph idx="1"/>
          </p:nvPr>
        </p:nvSpPr>
        <p:spPr/>
        <p:txBody>
          <a:bodyPr/>
          <a:lstStyle/>
          <a:p>
            <a:pPr>
              <a:buFontTx/>
              <a:buNone/>
            </a:pPr>
            <a:r>
              <a:rPr lang="en-US" altLang="en-US" dirty="0"/>
              <a:t>How is a specific group of stations selected on a digital voice transceiver?</a:t>
            </a:r>
          </a:p>
          <a:p>
            <a:pPr>
              <a:buFontTx/>
              <a:buNone/>
            </a:pPr>
            <a:r>
              <a:rPr lang="en-US" altLang="en-US" dirty="0">
                <a:solidFill>
                  <a:schemeClr val="bg1">
                    <a:lumMod val="75000"/>
                  </a:schemeClr>
                </a:solidFill>
              </a:rPr>
              <a:t>A. By retrieving the frequencies from transceiver memory</a:t>
            </a:r>
          </a:p>
          <a:p>
            <a:pPr>
              <a:buFontTx/>
              <a:buNone/>
            </a:pPr>
            <a:r>
              <a:rPr lang="en-US" altLang="en-US" dirty="0">
                <a:solidFill>
                  <a:schemeClr val="bg1">
                    <a:lumMod val="75000"/>
                  </a:schemeClr>
                </a:solidFill>
              </a:rPr>
              <a:t>B. By enabling the group’s CTCSS tone</a:t>
            </a:r>
          </a:p>
          <a:p>
            <a:pPr>
              <a:buFontTx/>
              <a:buNone/>
            </a:pPr>
            <a:r>
              <a:rPr lang="en-US" altLang="en-US" dirty="0"/>
              <a:t>C. By entering the group’s identification code</a:t>
            </a:r>
          </a:p>
          <a:p>
            <a:pPr>
              <a:buFontTx/>
              <a:buNone/>
            </a:pPr>
            <a:r>
              <a:rPr lang="en-US" altLang="en-US" dirty="0">
                <a:solidFill>
                  <a:schemeClr val="bg1">
                    <a:lumMod val="75000"/>
                  </a:schemeClr>
                </a:solidFill>
              </a:rPr>
              <a:t>D. By activating automatic identification</a:t>
            </a:r>
          </a:p>
        </p:txBody>
      </p:sp>
    </p:spTree>
    <p:extLst>
      <p:ext uri="{BB962C8B-B14F-4D97-AF65-F5344CB8AC3E}">
        <p14:creationId xmlns:p14="http://schemas.microsoft.com/office/powerpoint/2010/main" val="299205924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T4B10</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receiver filter bandwidths provides the best signal-to-noise ratio for SSB reception?</a:t>
            </a:r>
          </a:p>
          <a:p>
            <a:pPr>
              <a:buFontTx/>
              <a:buNone/>
            </a:pPr>
            <a:r>
              <a:rPr lang="en-US" altLang="en-US" dirty="0"/>
              <a:t>A. 500 Hz</a:t>
            </a:r>
          </a:p>
          <a:p>
            <a:pPr>
              <a:buFontTx/>
              <a:buNone/>
            </a:pPr>
            <a:r>
              <a:rPr lang="en-US" altLang="en-US" dirty="0"/>
              <a:t>B. 1000 Hz</a:t>
            </a:r>
          </a:p>
          <a:p>
            <a:pPr>
              <a:buFontTx/>
              <a:buNone/>
            </a:pPr>
            <a:r>
              <a:rPr lang="en-US" altLang="en-US" dirty="0"/>
              <a:t>C. 2400 Hz</a:t>
            </a:r>
          </a:p>
          <a:p>
            <a:pPr>
              <a:buFontTx/>
              <a:buNone/>
            </a:pPr>
            <a:r>
              <a:rPr lang="en-US" altLang="en-US" dirty="0"/>
              <a:t>D. 5000 Hz</a:t>
            </a:r>
          </a:p>
        </p:txBody>
      </p:sp>
    </p:spTree>
    <p:extLst>
      <p:ext uri="{BB962C8B-B14F-4D97-AF65-F5344CB8AC3E}">
        <p14:creationId xmlns:p14="http://schemas.microsoft.com/office/powerpoint/2010/main" val="291222148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T4B10</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receiver filter bandwidths provides the best signal-to-noise ratio for SSB reception?</a:t>
            </a:r>
          </a:p>
          <a:p>
            <a:pPr>
              <a:buFontTx/>
              <a:buNone/>
            </a:pPr>
            <a:r>
              <a:rPr lang="en-US" altLang="en-US" dirty="0">
                <a:solidFill>
                  <a:schemeClr val="bg1">
                    <a:lumMod val="75000"/>
                  </a:schemeClr>
                </a:solidFill>
              </a:rPr>
              <a:t>A. 500 Hz</a:t>
            </a:r>
          </a:p>
          <a:p>
            <a:pPr>
              <a:buFontTx/>
              <a:buNone/>
            </a:pPr>
            <a:r>
              <a:rPr lang="en-US" altLang="en-US" dirty="0">
                <a:solidFill>
                  <a:schemeClr val="bg1">
                    <a:lumMod val="75000"/>
                  </a:schemeClr>
                </a:solidFill>
              </a:rPr>
              <a:t>B. 1000 Hz</a:t>
            </a:r>
          </a:p>
          <a:p>
            <a:pPr>
              <a:buFontTx/>
              <a:buNone/>
            </a:pPr>
            <a:r>
              <a:rPr lang="en-US" altLang="en-US" dirty="0"/>
              <a:t>C. 2400 Hz</a:t>
            </a:r>
          </a:p>
          <a:p>
            <a:pPr>
              <a:buFontTx/>
              <a:buNone/>
            </a:pPr>
            <a:r>
              <a:rPr lang="en-US" altLang="en-US" dirty="0">
                <a:solidFill>
                  <a:schemeClr val="bg1">
                    <a:lumMod val="75000"/>
                  </a:schemeClr>
                </a:solidFill>
              </a:rPr>
              <a:t>D. 5000 Hz</a:t>
            </a:r>
          </a:p>
        </p:txBody>
      </p:sp>
    </p:spTree>
    <p:extLst>
      <p:ext uri="{BB962C8B-B14F-4D97-AF65-F5344CB8AC3E}">
        <p14:creationId xmlns:p14="http://schemas.microsoft.com/office/powerpoint/2010/main" val="299249508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T4B11</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must be programmed into a D-STAR digital transceiver before transmitting?</a:t>
            </a:r>
          </a:p>
          <a:p>
            <a:pPr>
              <a:buFontTx/>
              <a:buNone/>
            </a:pPr>
            <a:r>
              <a:rPr lang="en-US" altLang="en-US" dirty="0"/>
              <a:t>A. Your call sign</a:t>
            </a:r>
          </a:p>
          <a:p>
            <a:pPr>
              <a:buFontTx/>
              <a:buNone/>
            </a:pPr>
            <a:r>
              <a:rPr lang="en-US" altLang="en-US" dirty="0"/>
              <a:t>B. Your output power</a:t>
            </a:r>
          </a:p>
          <a:p>
            <a:pPr>
              <a:buFontTx/>
              <a:buNone/>
            </a:pPr>
            <a:r>
              <a:rPr lang="en-US" altLang="en-US" dirty="0"/>
              <a:t>C. The codec type being used</a:t>
            </a:r>
          </a:p>
          <a:p>
            <a:pPr>
              <a:buFontTx/>
              <a:buNone/>
            </a:pPr>
            <a:r>
              <a:rPr lang="en-US" altLang="en-US" dirty="0"/>
              <a:t>D. All these choices are correct</a:t>
            </a:r>
          </a:p>
        </p:txBody>
      </p:sp>
    </p:spTree>
    <p:extLst>
      <p:ext uri="{BB962C8B-B14F-4D97-AF65-F5344CB8AC3E}">
        <p14:creationId xmlns:p14="http://schemas.microsoft.com/office/powerpoint/2010/main" val="35391598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T4B11</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must be programmed into a D-STAR digital transceiver before transmitting?</a:t>
            </a:r>
          </a:p>
          <a:p>
            <a:pPr>
              <a:buFontTx/>
              <a:buNone/>
            </a:pPr>
            <a:r>
              <a:rPr lang="en-US" altLang="en-US" dirty="0"/>
              <a:t>A. Your call sign</a:t>
            </a:r>
          </a:p>
          <a:p>
            <a:pPr>
              <a:buFontTx/>
              <a:buNone/>
            </a:pPr>
            <a:r>
              <a:rPr lang="en-US" altLang="en-US" dirty="0">
                <a:solidFill>
                  <a:schemeClr val="bg1">
                    <a:lumMod val="75000"/>
                  </a:schemeClr>
                </a:solidFill>
              </a:rPr>
              <a:t>B. Your output power</a:t>
            </a:r>
          </a:p>
          <a:p>
            <a:pPr>
              <a:buFontTx/>
              <a:buNone/>
            </a:pPr>
            <a:r>
              <a:rPr lang="en-US" altLang="en-US" dirty="0">
                <a:solidFill>
                  <a:schemeClr val="bg1">
                    <a:lumMod val="75000"/>
                  </a:schemeClr>
                </a:solidFill>
              </a:rPr>
              <a:t>C. The codec type being used</a:t>
            </a:r>
          </a:p>
          <a:p>
            <a:pPr>
              <a:buFontTx/>
              <a:buNone/>
            </a:pPr>
            <a:r>
              <a:rPr lang="en-US" altLang="en-US" dirty="0">
                <a:solidFill>
                  <a:schemeClr val="bg1">
                    <a:lumMod val="75000"/>
                  </a:schemeClr>
                </a:solidFill>
              </a:rPr>
              <a:t>D. All these choices are correct</a:t>
            </a:r>
          </a:p>
        </p:txBody>
      </p:sp>
    </p:spTree>
    <p:extLst>
      <p:ext uri="{BB962C8B-B14F-4D97-AF65-F5344CB8AC3E}">
        <p14:creationId xmlns:p14="http://schemas.microsoft.com/office/powerpoint/2010/main" val="21817409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T4B12</a:t>
            </a:r>
            <a:endParaRPr lang="en-US" dirty="0"/>
          </a:p>
        </p:txBody>
      </p:sp>
      <p:sp>
        <p:nvSpPr>
          <p:cNvPr id="3" name="Content Placeholder 2"/>
          <p:cNvSpPr>
            <a:spLocks noGrp="1"/>
          </p:cNvSpPr>
          <p:nvPr>
            <p:ph idx="1"/>
          </p:nvPr>
        </p:nvSpPr>
        <p:spPr/>
        <p:txBody>
          <a:bodyPr/>
          <a:lstStyle/>
          <a:p>
            <a:pPr>
              <a:buFontTx/>
              <a:buNone/>
            </a:pPr>
            <a:r>
              <a:rPr lang="en-US" altLang="en-US" dirty="0"/>
              <a:t>What is the result of tuning an FM receiver above or below a signal’s frequency?</a:t>
            </a:r>
          </a:p>
          <a:p>
            <a:pPr>
              <a:buFontTx/>
              <a:buNone/>
            </a:pPr>
            <a:r>
              <a:rPr lang="en-US" altLang="en-US" dirty="0"/>
              <a:t>A. Change in audio pitch</a:t>
            </a:r>
          </a:p>
          <a:p>
            <a:pPr>
              <a:buFontTx/>
              <a:buNone/>
            </a:pPr>
            <a:r>
              <a:rPr lang="en-US" altLang="en-US" dirty="0"/>
              <a:t>B. Sideband inversion</a:t>
            </a:r>
          </a:p>
          <a:p>
            <a:pPr>
              <a:buFontTx/>
              <a:buNone/>
            </a:pPr>
            <a:r>
              <a:rPr lang="en-US" altLang="en-US" dirty="0"/>
              <a:t>C. Generation of a heterodyne tone</a:t>
            </a:r>
          </a:p>
          <a:p>
            <a:pPr>
              <a:buFontTx/>
              <a:buNone/>
            </a:pPr>
            <a:r>
              <a:rPr lang="en-US" altLang="en-US" dirty="0"/>
              <a:t>D. Distortion of the signal’s audio</a:t>
            </a:r>
          </a:p>
        </p:txBody>
      </p:sp>
    </p:spTree>
    <p:extLst>
      <p:ext uri="{BB962C8B-B14F-4D97-AF65-F5344CB8AC3E}">
        <p14:creationId xmlns:p14="http://schemas.microsoft.com/office/powerpoint/2010/main" val="10648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T4B12</a:t>
            </a:r>
            <a:endParaRPr lang="en-US" dirty="0"/>
          </a:p>
        </p:txBody>
      </p:sp>
      <p:sp>
        <p:nvSpPr>
          <p:cNvPr id="3" name="Content Placeholder 2"/>
          <p:cNvSpPr>
            <a:spLocks noGrp="1"/>
          </p:cNvSpPr>
          <p:nvPr>
            <p:ph idx="1"/>
          </p:nvPr>
        </p:nvSpPr>
        <p:spPr/>
        <p:txBody>
          <a:bodyPr/>
          <a:lstStyle/>
          <a:p>
            <a:pPr>
              <a:buFontTx/>
              <a:buNone/>
            </a:pPr>
            <a:r>
              <a:rPr lang="en-US" altLang="en-US" dirty="0"/>
              <a:t>What is the result of tuning an FM receiver above or below a signal’s frequency?</a:t>
            </a:r>
          </a:p>
          <a:p>
            <a:pPr>
              <a:buFontTx/>
              <a:buNone/>
            </a:pPr>
            <a:r>
              <a:rPr lang="en-US" altLang="en-US" dirty="0">
                <a:solidFill>
                  <a:schemeClr val="bg1">
                    <a:lumMod val="75000"/>
                  </a:schemeClr>
                </a:solidFill>
              </a:rPr>
              <a:t>A. Change in audio pitch</a:t>
            </a:r>
          </a:p>
          <a:p>
            <a:pPr>
              <a:buFontTx/>
              <a:buNone/>
            </a:pPr>
            <a:r>
              <a:rPr lang="en-US" altLang="en-US" dirty="0">
                <a:solidFill>
                  <a:schemeClr val="bg1">
                    <a:lumMod val="75000"/>
                  </a:schemeClr>
                </a:solidFill>
              </a:rPr>
              <a:t>B. Sideband inversion</a:t>
            </a:r>
          </a:p>
          <a:p>
            <a:pPr>
              <a:buFontTx/>
              <a:buNone/>
            </a:pPr>
            <a:r>
              <a:rPr lang="en-US" altLang="en-US" dirty="0">
                <a:solidFill>
                  <a:schemeClr val="bg1">
                    <a:lumMod val="75000"/>
                  </a:schemeClr>
                </a:solidFill>
              </a:rPr>
              <a:t>C. Generation of a heterodyne tone</a:t>
            </a:r>
          </a:p>
          <a:p>
            <a:pPr>
              <a:buFontTx/>
              <a:buNone/>
            </a:pPr>
            <a:r>
              <a:rPr lang="en-US" altLang="en-US" dirty="0"/>
              <a:t>D. Distortion of the signal’s audio</a:t>
            </a:r>
          </a:p>
        </p:txBody>
      </p:sp>
    </p:spTree>
    <p:extLst>
      <p:ext uri="{BB962C8B-B14F-4D97-AF65-F5344CB8AC3E}">
        <p14:creationId xmlns:p14="http://schemas.microsoft.com/office/powerpoint/2010/main" val="9555720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Content Placeholder 2"/>
          <p:cNvSpPr>
            <a:spLocks noGrp="1"/>
          </p:cNvSpPr>
          <p:nvPr>
            <p:ph idx="1"/>
          </p:nvPr>
        </p:nvSpPr>
        <p:spPr/>
        <p:txBody>
          <a:bodyPr/>
          <a:lstStyle/>
          <a:p>
            <a:pPr marL="0" indent="0" algn="ctr">
              <a:buNone/>
            </a:pPr>
            <a:r>
              <a:rPr lang="en-US" altLang="en-US" sz="4400" b="1" dirty="0"/>
              <a:t>End of Sub-element 4</a:t>
            </a:r>
          </a:p>
          <a:p>
            <a:pPr marL="0" indent="0" algn="ctr">
              <a:buNone/>
            </a:pPr>
            <a:r>
              <a:rPr lang="en-US" altLang="en-US" sz="4400" b="1" dirty="0"/>
              <a:t>(40% completed)</a:t>
            </a:r>
          </a:p>
          <a:p>
            <a:pPr marL="0" indent="0" algn="ctr">
              <a:buNone/>
            </a:pPr>
            <a:endParaRPr lang="en-US" altLang="en-US" sz="4400" b="1" dirty="0"/>
          </a:p>
          <a:p>
            <a:pPr algn="ctr"/>
            <a:endParaRPr lang="en-US" altLang="en-US" sz="4400" b="1" dirty="0"/>
          </a:p>
          <a:p>
            <a:pPr marL="0" indent="0" algn="ctr">
              <a:buNone/>
            </a:pPr>
            <a:r>
              <a:rPr lang="en-US" altLang="en-US" sz="4400" b="1" dirty="0"/>
              <a:t>Proceed to sub-element 5 when ready</a:t>
            </a:r>
          </a:p>
        </p:txBody>
      </p:sp>
    </p:spTree>
    <p:extLst>
      <p:ext uri="{BB962C8B-B14F-4D97-AF65-F5344CB8AC3E}">
        <p14:creationId xmlns:p14="http://schemas.microsoft.com/office/powerpoint/2010/main" val="1441740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Content Placeholder 2"/>
          <p:cNvSpPr>
            <a:spLocks noGrp="1"/>
          </p:cNvSpPr>
          <p:nvPr>
            <p:ph idx="1"/>
          </p:nvPr>
        </p:nvSpPr>
        <p:spPr/>
        <p:txBody>
          <a:bodyPr/>
          <a:lstStyle/>
          <a:p>
            <a:r>
              <a:rPr lang="fr-FR" altLang="en-US" b="1" dirty="0"/>
              <a:t>SUBELEMENT T4 – AMATEUR RADIO PRACTICES </a:t>
            </a:r>
          </a:p>
          <a:p>
            <a:endParaRPr lang="fr-FR" altLang="en-US" b="1" dirty="0"/>
          </a:p>
          <a:p>
            <a:r>
              <a:rPr lang="fr-FR" altLang="en-US" b="1" dirty="0"/>
              <a:t>[2 Exam Questions - 2 Groups] </a:t>
            </a:r>
            <a:endParaRPr lang="en-US" altLang="en-US" dirty="0"/>
          </a:p>
        </p:txBody>
      </p:sp>
    </p:spTree>
    <p:extLst>
      <p:ext uri="{BB962C8B-B14F-4D97-AF65-F5344CB8AC3E}">
        <p14:creationId xmlns:p14="http://schemas.microsoft.com/office/powerpoint/2010/main" val="118126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Content Placeholder 2"/>
          <p:cNvSpPr>
            <a:spLocks noGrp="1"/>
          </p:cNvSpPr>
          <p:nvPr>
            <p:ph idx="1"/>
          </p:nvPr>
        </p:nvSpPr>
        <p:spPr/>
        <p:txBody>
          <a:bodyPr/>
          <a:lstStyle/>
          <a:p>
            <a:r>
              <a:rPr lang="en-US" altLang="en-US" b="1" dirty="0"/>
              <a:t>T4A – Station setup: connecting a microphone, a power source, a computer, digital equipment, an SWR meter; bonding; Mobile radio installation </a:t>
            </a:r>
          </a:p>
          <a:p>
            <a:endParaRPr lang="en-US" altLang="en-US" b="1" dirty="0"/>
          </a:p>
          <a:p>
            <a:r>
              <a:rPr lang="en-US" altLang="en-US" b="1" dirty="0"/>
              <a:t>#13 of 35</a:t>
            </a:r>
            <a:endParaRPr lang="en-US" altLang="en-US" dirty="0"/>
          </a:p>
        </p:txBody>
      </p:sp>
    </p:spTree>
    <p:extLst>
      <p:ext uri="{BB962C8B-B14F-4D97-AF65-F5344CB8AC3E}">
        <p14:creationId xmlns:p14="http://schemas.microsoft.com/office/powerpoint/2010/main" val="174317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T4A01</a:t>
            </a:r>
            <a:endParaRPr lang="en-US" dirty="0"/>
          </a:p>
        </p:txBody>
      </p:sp>
      <p:sp>
        <p:nvSpPr>
          <p:cNvPr id="3" name="Content Placeholder 2"/>
          <p:cNvSpPr>
            <a:spLocks noGrp="1"/>
          </p:cNvSpPr>
          <p:nvPr>
            <p:ph idx="1"/>
          </p:nvPr>
        </p:nvSpPr>
        <p:spPr>
          <a:xfrm>
            <a:off x="457200" y="1447800"/>
            <a:ext cx="8229600" cy="5105400"/>
          </a:xfrm>
        </p:spPr>
        <p:txBody>
          <a:bodyPr/>
          <a:lstStyle/>
          <a:p>
            <a:pPr>
              <a:buFontTx/>
              <a:buNone/>
            </a:pPr>
            <a:r>
              <a:rPr lang="en-US" altLang="en-US" dirty="0"/>
              <a:t>Which of the following is an appropriate power supply rating for a typical 50 watt output mobile FM transceiver?</a:t>
            </a:r>
          </a:p>
          <a:p>
            <a:pPr>
              <a:buFontTx/>
              <a:buNone/>
            </a:pPr>
            <a:r>
              <a:rPr lang="en-US" altLang="en-US" dirty="0"/>
              <a:t>A. 24.0 volts at 4 amperes</a:t>
            </a:r>
          </a:p>
          <a:p>
            <a:pPr>
              <a:buFontTx/>
              <a:buNone/>
            </a:pPr>
            <a:r>
              <a:rPr lang="en-US" altLang="en-US" dirty="0"/>
              <a:t>B. 13.8 volts at 4 amperes</a:t>
            </a:r>
          </a:p>
          <a:p>
            <a:pPr>
              <a:buFontTx/>
              <a:buNone/>
            </a:pPr>
            <a:r>
              <a:rPr lang="en-US" altLang="en-US" dirty="0"/>
              <a:t>C. 24.0 volts at 12 amperes</a:t>
            </a:r>
          </a:p>
          <a:p>
            <a:pPr>
              <a:buFontTx/>
              <a:buNone/>
            </a:pPr>
            <a:r>
              <a:rPr lang="en-US" altLang="en-US" dirty="0"/>
              <a:t>D. 13.8 volts at 12 amperes</a:t>
            </a:r>
          </a:p>
        </p:txBody>
      </p:sp>
    </p:spTree>
    <p:extLst>
      <p:ext uri="{BB962C8B-B14F-4D97-AF65-F5344CB8AC3E}">
        <p14:creationId xmlns:p14="http://schemas.microsoft.com/office/powerpoint/2010/main" val="1519038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T4A01</a:t>
            </a:r>
            <a:endParaRPr lang="en-US" dirty="0"/>
          </a:p>
        </p:txBody>
      </p:sp>
      <p:sp>
        <p:nvSpPr>
          <p:cNvPr id="3" name="Content Placeholder 2"/>
          <p:cNvSpPr>
            <a:spLocks noGrp="1"/>
          </p:cNvSpPr>
          <p:nvPr>
            <p:ph idx="1"/>
          </p:nvPr>
        </p:nvSpPr>
        <p:spPr>
          <a:xfrm>
            <a:off x="228600" y="1066800"/>
            <a:ext cx="8686800" cy="5486400"/>
          </a:xfrm>
        </p:spPr>
        <p:txBody>
          <a:bodyPr/>
          <a:lstStyle/>
          <a:p>
            <a:pPr>
              <a:buFontTx/>
              <a:buNone/>
            </a:pPr>
            <a:r>
              <a:rPr lang="en-US" altLang="en-US" dirty="0"/>
              <a:t>Which of the following is an appropriate power supply rating for a typical 50 watt output mobile FM transceiver?</a:t>
            </a:r>
          </a:p>
          <a:p>
            <a:pPr>
              <a:buFontTx/>
              <a:buNone/>
            </a:pPr>
            <a:r>
              <a:rPr lang="en-US" altLang="en-US" dirty="0">
                <a:solidFill>
                  <a:schemeClr val="bg1">
                    <a:lumMod val="75000"/>
                  </a:schemeClr>
                </a:solidFill>
              </a:rPr>
              <a:t>A. 24.0 volts at 4 amperes</a:t>
            </a:r>
          </a:p>
          <a:p>
            <a:pPr>
              <a:buFontTx/>
              <a:buNone/>
            </a:pPr>
            <a:r>
              <a:rPr lang="en-US" altLang="en-US" dirty="0">
                <a:solidFill>
                  <a:schemeClr val="bg1">
                    <a:lumMod val="75000"/>
                  </a:schemeClr>
                </a:solidFill>
              </a:rPr>
              <a:t>B. 13.8 volts at 4 amperes</a:t>
            </a:r>
          </a:p>
          <a:p>
            <a:pPr>
              <a:buFontTx/>
              <a:buNone/>
            </a:pPr>
            <a:r>
              <a:rPr lang="en-US" altLang="en-US" dirty="0">
                <a:solidFill>
                  <a:schemeClr val="bg1">
                    <a:lumMod val="75000"/>
                  </a:schemeClr>
                </a:solidFill>
              </a:rPr>
              <a:t>C. 24.0 volts at 12 amperes</a:t>
            </a:r>
          </a:p>
          <a:p>
            <a:pPr>
              <a:buFontTx/>
              <a:buNone/>
            </a:pPr>
            <a:r>
              <a:rPr lang="en-US" altLang="en-US" dirty="0"/>
              <a:t>D. 13.8 volts at 12 amperes</a:t>
            </a:r>
          </a:p>
          <a:p>
            <a:pPr>
              <a:buFontTx/>
              <a:buNone/>
            </a:pPr>
            <a:r>
              <a:rPr lang="en-US" altLang="en-US" sz="2800" dirty="0">
                <a:solidFill>
                  <a:schemeClr val="accent2"/>
                </a:solidFill>
              </a:rPr>
              <a:t>Amps = Watts divided Volts.</a:t>
            </a:r>
          </a:p>
          <a:p>
            <a:pPr>
              <a:buFontTx/>
              <a:buNone/>
            </a:pPr>
            <a:r>
              <a:rPr lang="en-US" altLang="en-US" sz="2800" dirty="0">
                <a:solidFill>
                  <a:schemeClr val="accent2"/>
                </a:solidFill>
              </a:rPr>
              <a:t>Here 50 watts needs about 5 amps @ 12V The power supply needs to be bigger than minimum required.</a:t>
            </a:r>
          </a:p>
        </p:txBody>
      </p:sp>
    </p:spTree>
    <p:extLst>
      <p:ext uri="{BB962C8B-B14F-4D97-AF65-F5344CB8AC3E}">
        <p14:creationId xmlns:p14="http://schemas.microsoft.com/office/powerpoint/2010/main" val="278050464"/>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3035</Words>
  <Application>Microsoft Office PowerPoint</Application>
  <PresentationFormat>On-screen Show (4:3)</PresentationFormat>
  <Paragraphs>335</Paragraphs>
  <Slides>59</Slides>
  <Notes>4</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59</vt:i4>
      </vt:variant>
    </vt:vector>
  </HeadingPairs>
  <TitlesOfParts>
    <vt:vector size="65" baseType="lpstr">
      <vt:lpstr>Arial</vt:lpstr>
      <vt:lpstr>Calibri</vt:lpstr>
      <vt:lpstr>Default Design</vt:lpstr>
      <vt:lpstr>1_Office Theme</vt:lpstr>
      <vt:lpstr>2_Default Design</vt:lpstr>
      <vt:lpstr>1_Default Design</vt:lpstr>
      <vt:lpstr>Hi-Landers Ham Class</vt:lpstr>
      <vt:lpstr>Sub-element 4 of 10</vt:lpstr>
      <vt:lpstr>PowerPoint Presentation</vt:lpstr>
      <vt:lpstr>Study Hints</vt:lpstr>
      <vt:lpstr>Text Color</vt:lpstr>
      <vt:lpstr>PowerPoint Presentation</vt:lpstr>
      <vt:lpstr>PowerPoint Presentation</vt:lpstr>
      <vt:lpstr>T4A01</vt:lpstr>
      <vt:lpstr>T4A01</vt:lpstr>
      <vt:lpstr>T4A02</vt:lpstr>
      <vt:lpstr>T4A02</vt:lpstr>
      <vt:lpstr>T4A03</vt:lpstr>
      <vt:lpstr>T4A03</vt:lpstr>
      <vt:lpstr>T4A04</vt:lpstr>
      <vt:lpstr>T4A04</vt:lpstr>
      <vt:lpstr>What is FT8?</vt:lpstr>
      <vt:lpstr>T4A05</vt:lpstr>
      <vt:lpstr>T4A05</vt:lpstr>
      <vt:lpstr>T4A06</vt:lpstr>
      <vt:lpstr>T4A06</vt:lpstr>
      <vt:lpstr>T4A07</vt:lpstr>
      <vt:lpstr>T4A07</vt:lpstr>
      <vt:lpstr>T4A08</vt:lpstr>
      <vt:lpstr>T4A08</vt:lpstr>
      <vt:lpstr>T4A09</vt:lpstr>
      <vt:lpstr>T4A09</vt:lpstr>
      <vt:lpstr>T4A10</vt:lpstr>
      <vt:lpstr>T4A10</vt:lpstr>
      <vt:lpstr>T4A11</vt:lpstr>
      <vt:lpstr>T4A11</vt:lpstr>
      <vt:lpstr>T4A12</vt:lpstr>
      <vt:lpstr>T4A12</vt:lpstr>
      <vt:lpstr>PowerPoint Presentation</vt:lpstr>
      <vt:lpstr>T4B01</vt:lpstr>
      <vt:lpstr>T4B01</vt:lpstr>
      <vt:lpstr>T4B02</vt:lpstr>
      <vt:lpstr>T4B02</vt:lpstr>
      <vt:lpstr>T4B03 </vt:lpstr>
      <vt:lpstr>T4B03 </vt:lpstr>
      <vt:lpstr>T4B04</vt:lpstr>
      <vt:lpstr>T4B04</vt:lpstr>
      <vt:lpstr>T4B05</vt:lpstr>
      <vt:lpstr>T4B05</vt:lpstr>
      <vt:lpstr>T4B06</vt:lpstr>
      <vt:lpstr>T4B06</vt:lpstr>
      <vt:lpstr>T4B07</vt:lpstr>
      <vt:lpstr>T4B07</vt:lpstr>
      <vt:lpstr>T4B08</vt:lpstr>
      <vt:lpstr>T4B08</vt:lpstr>
      <vt:lpstr>Bandwidth</vt:lpstr>
      <vt:lpstr>T4B09</vt:lpstr>
      <vt:lpstr>T4B09</vt:lpstr>
      <vt:lpstr>T4B10</vt:lpstr>
      <vt:lpstr>T4B10</vt:lpstr>
      <vt:lpstr>T4B11</vt:lpstr>
      <vt:lpstr>T4B11</vt:lpstr>
      <vt:lpstr>T4B12</vt:lpstr>
      <vt:lpstr>T4B12</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Hi-Landers Ham Class</dc:title>
  <dc:creator>Rich</dc:creator>
  <cp:lastModifiedBy>Rich Bugarin</cp:lastModifiedBy>
  <cp:revision>18</cp:revision>
  <dcterms:created xsi:type="dcterms:W3CDTF">2016-01-06T23:44:20Z</dcterms:created>
  <dcterms:modified xsi:type="dcterms:W3CDTF">2022-05-17T22:02:10Z</dcterms:modified>
</cp:coreProperties>
</file>